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9" r:id="rId3"/>
    <p:sldId id="276" r:id="rId4"/>
    <p:sldId id="260" r:id="rId5"/>
    <p:sldId id="263" r:id="rId6"/>
    <p:sldId id="262" r:id="rId7"/>
    <p:sldId id="261" r:id="rId8"/>
    <p:sldId id="258" r:id="rId9"/>
    <p:sldId id="265" r:id="rId10"/>
    <p:sldId id="257" r:id="rId11"/>
    <p:sldId id="264" r:id="rId12"/>
    <p:sldId id="266" r:id="rId13"/>
    <p:sldId id="274" r:id="rId14"/>
    <p:sldId id="273" r:id="rId15"/>
    <p:sldId id="270" r:id="rId16"/>
    <p:sldId id="267" r:id="rId17"/>
    <p:sldId id="268" r:id="rId18"/>
    <p:sldId id="269" r:id="rId19"/>
    <p:sldId id="275" r:id="rId20"/>
    <p:sldId id="272" r:id="rId21"/>
    <p:sldId id="278" r:id="rId22"/>
    <p:sldId id="271" r:id="rId2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50" d="100"/>
          <a:sy n="150" d="100"/>
        </p:scale>
        <p:origin x="-972" y="-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854B68-5A9D-433E-B81C-29A7D3937596}" type="datetimeFigureOut">
              <a:rPr lang="zh-TW" altLang="en-US" smtClean="0"/>
              <a:t>2025/5/6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9E7CD0-0049-46A2-831D-BB990D63737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0519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83D10-C73C-BF9D-51B3-4763F47EF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5BC0EF1A-449F-3B74-C4CD-39B159AC6D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58511DC4-A04C-529B-D809-0DE44DFE01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4EB9305-A680-2DB8-178D-02409670B1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1A78B-4EB6-4DE8-960A-419CB10B4050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0692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968B9-64B1-68AB-4A02-F6EB0B9C8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6F77BA2F-0C54-AF84-A676-0CB0954671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CFC96E23-F24E-96EE-09F5-DC3EEF7A6B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4434502-6E83-C744-6F15-CC7108ED75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1A78B-4EB6-4DE8-960A-419CB10B4050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78202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E395A-23A1-DDC4-B07F-E24D7C34F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B2A32A3B-CEF5-B02E-834E-73AE476EAF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51F6FA8C-E8D7-E39C-ADF3-897A191CFD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9ED9448-6831-1621-F798-F395971656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1A78B-4EB6-4DE8-960A-419CB10B4050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4269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EE8B5-5CA7-455E-B151-A9FEBD48D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2BD69D9E-A066-7304-E03A-AA999A7AD9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6B6F1CEB-A62A-9C57-2CC2-BDC87796AB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8B27D7A-50DA-0C2E-2B88-DE76792BC2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1A78B-4EB6-4DE8-960A-419CB10B4050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22036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B1ED1-9DCA-5632-C981-E9A5242AC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47FB6DE5-0397-5FD3-7534-CD53308B79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D0F4455E-5498-7E68-20F9-5FE8F94107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8A47E86-A23D-30DA-06DA-BE5A4D62AF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1A78B-4EB6-4DE8-960A-419CB10B4050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71304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FBF32-B276-F52A-5394-0A0E35B39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7C2F559A-6608-C5D9-AC0C-EAEA7BEDC8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97CD91D1-5BB8-EC2F-0E02-C49C0A8A75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1D365B0-E286-47A2-93B7-02C3176AC2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1A78B-4EB6-4DE8-960A-419CB10B4050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16377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5CB96-8B08-FA9D-2BA5-71105F453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A4A0A9C2-32B7-8917-856B-1932435F62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68D8F54C-20CB-F248-DA5B-BC0D33993E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15E8E7D-3260-4515-1511-C65F053930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1A78B-4EB6-4DE8-960A-419CB10B4050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9123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16F79-FC72-C750-0404-BC81B31BD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85B16BE0-C1B7-DC25-9449-CA09612DF3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D4676731-58AC-FB0C-957F-964F158491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DE26064-479E-9934-A711-52F782FB13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1A78B-4EB6-4DE8-960A-419CB10B4050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19356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90935-9A0F-C852-2609-EC86BDB8B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0DA4A268-8F8C-0FE4-7FAB-5D5B051AB2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C7460F1F-7A3E-B5A6-1C38-394534B6C3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56ADA52-F296-52B2-7991-705BD65446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1A78B-4EB6-4DE8-960A-419CB10B4050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94311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EA81F-CC44-5933-784A-657693BD1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A613F48F-248A-010D-129B-849D9801CD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34602244-A6E9-DB71-F371-753E27313B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4D841AB-D87F-01B4-2BED-123B6E2C76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1A78B-4EB6-4DE8-960A-419CB10B4050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73943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EB140-87BC-ADD0-C226-BFDE4647F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70501E1E-6144-63E0-F60F-170757DA99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719D81C3-90D5-B080-9819-57F33FFB45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CA6DB29-F299-B5F2-D864-93BA3B2D6D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1A78B-4EB6-4DE8-960A-419CB10B4050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039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EB3B5-D812-80D0-6213-39E2DF974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B424360F-9340-483D-E26D-0EE6B735DB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944756F0-6999-F89C-E754-1769A94743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99467F4-76E1-21CE-8A84-E363A41586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1A78B-4EB6-4DE8-960A-419CB10B4050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5854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3CDF0-01A0-D89C-4ADA-889A076C6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F67A3FB1-6F3F-4601-CE70-1C5BEE266A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6099FD7B-B16B-4022-8A04-616AFC9EF3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B7F21AB-BE49-C37C-8F13-0146CCC626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1A78B-4EB6-4DE8-960A-419CB10B4050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905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F2F89-DA96-1DBB-EE9D-7B04DFAFD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4C0538CA-B179-1121-F0F6-B5550AB040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98574627-AE18-8D6E-FFC9-AB0D5A45A8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65B72A6-001C-A190-FD9E-9D00C23331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1A78B-4EB6-4DE8-960A-419CB10B4050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8982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7A916-9C0E-A6F4-1719-343E76943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D6541633-F7ED-2525-FF88-096E06E2E0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4EAFB878-8D96-74C6-B3EC-A5C28F829C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1752F79-0D73-B2EC-4A70-1EAAD6F48B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1A78B-4EB6-4DE8-960A-419CB10B4050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9189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7A077-096F-1713-BBF8-8E4CF6966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4686EC19-7CB2-BD94-5A33-FC443E7B21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0BF32027-FC2F-3197-F9D5-85A667DFCE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D19AB57-43D8-F179-2372-A9D0AEE159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1A78B-4EB6-4DE8-960A-419CB10B4050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4225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AA12E-67B1-4CF4-08A4-82B858A4B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1A09C702-1A02-C371-6C2B-9D5CBDDB37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2D6C9C91-F210-36E3-EC6C-36DC371C3C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C1D1F62-F622-B796-CEAA-42D277CBA2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1A78B-4EB6-4DE8-960A-419CB10B4050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7227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1FA44-1048-CD9B-CCF9-7F951AB5E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93B3CBEB-1ADC-ABC9-C87B-8FD417C886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4BA8635D-4002-E74B-180E-92F65F2421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18305EB-3060-749B-9327-2C8C371C0E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1A78B-4EB6-4DE8-960A-419CB10B4050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9600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28B99-7A98-7950-6849-5D4E4F08E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BBFA6989-42FD-5502-6944-2ABCEC34E8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4DC7C527-3D14-AC91-464C-0AB4ECA40C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354B567-1C9D-62C4-F069-B50422CD98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1A78B-4EB6-4DE8-960A-419CB10B4050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7760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1A78B-4EB6-4DE8-960A-419CB10B4050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0065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8E5AE05-853D-3887-5EE2-26825C607B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E65808B-B25D-8397-9359-44CF744E02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DBCB700-1C0C-B671-7E57-9B9C3EB30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F8FD3-8884-4D42-875F-ED30B0D6F46A}" type="datetimeFigureOut">
              <a:rPr lang="zh-TW" altLang="en-US" smtClean="0"/>
              <a:t>2025/5/6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C3C810F-D969-779C-E790-7B60071AE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41AD3C8-F9A0-D4E5-5820-ED793C5D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EFAC-6745-4F81-84BF-64CAFDFF03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6224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6B5D3D-BA69-2F7B-B952-9AC4BEBA4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602F9C1-74A1-26CB-E1F6-E926C19298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858EA64-3DBF-9DE1-2687-7178FAA58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F8FD3-8884-4D42-875F-ED30B0D6F46A}" type="datetimeFigureOut">
              <a:rPr lang="zh-TW" altLang="en-US" smtClean="0"/>
              <a:t>2025/5/6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7DDBC90-CB2B-BF48-9F21-2D68A1890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3328974-B07E-4152-F291-15F279A05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EFAC-6745-4F81-84BF-64CAFDFF03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4415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8898768E-E5AD-2141-16DD-8525DC0FA4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538C74A-6AA8-CD18-AC79-C6BB98D03A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3992C00-17AB-54B9-BCF2-37540DA21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F8FD3-8884-4D42-875F-ED30B0D6F46A}" type="datetimeFigureOut">
              <a:rPr lang="zh-TW" altLang="en-US" smtClean="0"/>
              <a:t>2025/5/6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E074240-5687-FBF6-3372-E976E5616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329FA42-1410-AC15-06D3-8BD61DD65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EFAC-6745-4F81-84BF-64CAFDFF03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3684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19287E-40B3-DA2C-D429-05512BD18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4D2755D-940D-3873-45D0-6FCD0B11C0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BC4BAA4-D8B2-3ED4-DACE-0D2987E74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F8FD3-8884-4D42-875F-ED30B0D6F46A}" type="datetimeFigureOut">
              <a:rPr lang="zh-TW" altLang="en-US" smtClean="0"/>
              <a:t>2025/5/6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7B33DBA-801E-0F15-D5E6-8D54E755F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706574B-F3C7-9210-F3CC-744702499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EFAC-6745-4F81-84BF-64CAFDFF03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3526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4530D4A-C7E4-0701-38D6-C39EFB3E1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E128022-A732-8F45-484B-E066D287B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C966007-648D-0A4D-FE80-3BC1A0873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F8FD3-8884-4D42-875F-ED30B0D6F46A}" type="datetimeFigureOut">
              <a:rPr lang="zh-TW" altLang="en-US" smtClean="0"/>
              <a:t>2025/5/6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32E6189-DFCA-FF56-6CE4-9BE13A44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956EEAF-D4C3-4BB7-F2F8-909ED7564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EFAC-6745-4F81-84BF-64CAFDFF03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5851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D66C640-6EA1-A280-1EC4-3109B9BC3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123FE98-EEF5-4282-4167-1D5CF1BD13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A1DCCF7-309C-C0E4-0690-98C3E009DC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484A08A-A070-E887-7D2D-91E09561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F8FD3-8884-4D42-875F-ED30B0D6F46A}" type="datetimeFigureOut">
              <a:rPr lang="zh-TW" altLang="en-US" smtClean="0"/>
              <a:t>2025/5/6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278138C-F354-331C-51FF-C43042561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9AFDC11-C40A-3E8E-B97B-6E30C652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EFAC-6745-4F81-84BF-64CAFDFF03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7906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3B15EA4-D9AA-6B85-DC71-0FB11E1E0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36BA95A-3620-01AD-81B9-C5A362EF3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2F48D9F-CF7A-54A3-0EC7-A22B0D72F9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C0C57A5E-4DA9-D586-2A74-1D98C172A2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77C9E11-C742-5FFA-489C-A011ED1926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6873D103-661A-E71D-5FC6-A9AB2BD24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F8FD3-8884-4D42-875F-ED30B0D6F46A}" type="datetimeFigureOut">
              <a:rPr lang="zh-TW" altLang="en-US" smtClean="0"/>
              <a:t>2025/5/6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C896169-4EFC-8820-1C12-E297C297E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21A2C83E-E0E4-D237-ED66-41F00D23A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EFAC-6745-4F81-84BF-64CAFDFF03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2638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63696D8-0833-E440-B10F-19D7C131F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E63C688-C82A-B48B-3CAC-12FF25243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F8FD3-8884-4D42-875F-ED30B0D6F46A}" type="datetimeFigureOut">
              <a:rPr lang="zh-TW" altLang="en-US" smtClean="0"/>
              <a:t>2025/5/6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5542ACC-6690-34DB-B500-663A82426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7DB55BC-2BD3-0B15-63EF-5E0899977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EFAC-6745-4F81-84BF-64CAFDFF03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9243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2DED01D8-E414-6176-BCC1-5339727F3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F8FD3-8884-4D42-875F-ED30B0D6F46A}" type="datetimeFigureOut">
              <a:rPr lang="zh-TW" altLang="en-US" smtClean="0"/>
              <a:t>2025/5/6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6F636C0F-31FE-E884-27F7-EEA6C448C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144D160-2115-8995-55A2-45561CC21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EFAC-6745-4F81-84BF-64CAFDFF03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8193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BB8A8D-583B-5B2B-0EC4-9A418766D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B6AFAB4-F0A6-6F65-742D-6A8D9CD7A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93F66BA-FDCF-9B8E-62EF-56ABBA7BAC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4E607F1-ED33-77AE-5BAB-62B269182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F8FD3-8884-4D42-875F-ED30B0D6F46A}" type="datetimeFigureOut">
              <a:rPr lang="zh-TW" altLang="en-US" smtClean="0"/>
              <a:t>2025/5/6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68E5A14-5A49-D763-E73B-779540BB1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F640ABE-F9F2-600F-6AA0-B4542AE1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EFAC-6745-4F81-84BF-64CAFDFF03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3394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9B88FC-9321-9716-FDDE-C9F573DB9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DBD11B35-32A3-F182-4AF7-F891DCA23D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8F52A57-4603-1B6D-5C54-48E8A871FE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B19AF93-C1AF-6A50-DE85-37C8B5D68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F8FD3-8884-4D42-875F-ED30B0D6F46A}" type="datetimeFigureOut">
              <a:rPr lang="zh-TW" altLang="en-US" smtClean="0"/>
              <a:t>2025/5/6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0AD6BFA-D8B1-51F1-57EA-9B6659254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B3DF21C-AEF3-7341-7D86-48853F5A8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CEFAC-6745-4F81-84BF-64CAFDFF03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6878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9F38B5DD-D80A-F3C9-6156-5EDCFCD8D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E01F0ED-65D0-D3EC-B81A-60CB36439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8015A32-465F-FAFB-CF4C-8D7A275CA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3DF8FD3-8884-4D42-875F-ED30B0D6F46A}" type="datetimeFigureOut">
              <a:rPr lang="zh-TW" altLang="en-US" smtClean="0"/>
              <a:t>2025/5/6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0AE9D32-ACCE-808E-EFA0-A18B851630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53EC6B8-1878-4FE3-FC13-91018D77FF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FCEFAC-6745-4F81-84BF-64CAFDFF03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3953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access.thecvf.com/content/CVPR2024/papers/Lee_Learning_to_Control_Camera_Exposure_via_Reinforcement_Learning_CVPR_2024_paper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07.12646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hyperlink" Target="https://towardsdatascience.com/navigating-soft-actor-critic-reinforcement-learning-8e1a7406ce48/" TargetMode="External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owardsdatascience.com/navigating-soft-actor-critic-reinforcement-learning-8e1a7406ce48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pdf/1907.12646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interest.com/pin/604397212475727757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ltexsoft.com/blog/reinforcement-learning-explained-overview-comparisons-and-applications-in-business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ytorch.org/tutorials/intermediate/mario_rl_tutorial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1D5E4C-F7AD-E6FE-99D5-7BBFE9C6DF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Auto Exposure</a:t>
            </a:r>
            <a:br>
              <a:rPr lang="en-US" altLang="zh-TW" dirty="0"/>
            </a:br>
            <a:r>
              <a:rPr lang="en-US" altLang="zh-TW" dirty="0"/>
              <a:t>&amp; </a:t>
            </a:r>
            <a:br>
              <a:rPr lang="en-US" altLang="zh-TW" dirty="0"/>
            </a:br>
            <a:r>
              <a:rPr lang="en-US" altLang="zh-TW" dirty="0"/>
              <a:t>Reinforcement Learning</a:t>
            </a: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63AE49D-9AEB-83FC-25D8-7FFB9DEBC6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00945"/>
            <a:ext cx="9144000" cy="1394692"/>
          </a:xfrm>
        </p:spPr>
        <p:txBody>
          <a:bodyPr>
            <a:normAutofit/>
          </a:bodyPr>
          <a:lstStyle/>
          <a:p>
            <a:pPr algn="l"/>
            <a:r>
              <a:rPr lang="en-US" altLang="zh-TW" dirty="0"/>
              <a:t>DISP Group Meeting</a:t>
            </a:r>
          </a:p>
          <a:p>
            <a:pPr algn="l"/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R13942067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陳冠霖</a:t>
            </a: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en-US" altLang="zh-TW" sz="1800" dirty="0"/>
              <a:t>2025/05/06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236091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B03EAD-12D8-7B1C-7F3F-6F8A7F2C2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8323"/>
            <a:ext cx="10515600" cy="419966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latin typeface="Helvetica Neue" panose="02000503000000020004"/>
                <a:cs typeface="Times New Roman" panose="02020603050405020304" pitchFamily="18" charset="0"/>
              </a:rPr>
              <a:t>Introduce Paper</a:t>
            </a:r>
            <a:endParaRPr lang="zh-TW" altLang="en-US" dirty="0">
              <a:latin typeface="Helvetica Neue" panose="02000503000000020004"/>
              <a:cs typeface="Times New Roman" panose="02020603050405020304" pitchFamily="18" charset="0"/>
            </a:endParaRP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5DFC3719-3831-3E03-C1FA-D86A39061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9124"/>
            <a:ext cx="10515600" cy="508002"/>
          </a:xfrm>
        </p:spPr>
        <p:txBody>
          <a:bodyPr>
            <a:normAutofit/>
          </a:bodyPr>
          <a:lstStyle/>
          <a:p>
            <a:pPr algn="just" defTabSz="685800" eaLnBrk="0" fontAlgn="base" hangingPunct="0">
              <a:spcBef>
                <a:spcPts val="750"/>
              </a:spcBef>
              <a:spcAft>
                <a:spcPct val="0"/>
              </a:spcAft>
              <a:defRPr/>
            </a:pPr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Paper title: Learning to Control Camera Exposure via Reinforcement Learning</a:t>
            </a:r>
            <a:r>
              <a:rPr lang="en-US" altLang="zh-TW" sz="2000" baseline="30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[1]</a:t>
            </a:r>
            <a:endParaRPr lang="en-US" altLang="zh-TW" sz="2000" baseline="30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1780694A-C87C-96A9-BBFA-5DC8E860A936}"/>
              </a:ext>
            </a:extLst>
          </p:cNvPr>
          <p:cNvCxnSpPr>
            <a:cxnSpLocks/>
          </p:cNvCxnSpPr>
          <p:nvPr/>
        </p:nvCxnSpPr>
        <p:spPr>
          <a:xfrm>
            <a:off x="838200" y="1071413"/>
            <a:ext cx="105156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日期版面配置區 3">
            <a:extLst>
              <a:ext uri="{FF2B5EF4-FFF2-40B4-BE49-F238E27FC236}">
                <a16:creationId xmlns:a16="http://schemas.microsoft.com/office/drawing/2014/main" id="{DA90AEDC-191D-495C-0C4C-0B299238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83363"/>
            <a:ext cx="2057400" cy="274637"/>
          </a:xfrm>
        </p:spPr>
        <p:txBody>
          <a:bodyPr/>
          <a:lstStyle/>
          <a:p>
            <a:pPr>
              <a:defRPr/>
            </a:pPr>
            <a:fld id="{08CD8AF1-3EF5-4047-9D67-5D0DA47F776B}" type="datetime1">
              <a:rPr lang="zh-TW" altLang="en-US" smtClean="0"/>
              <a:pPr>
                <a:defRPr/>
              </a:pPr>
              <a:t>2025/5/6</a:t>
            </a:fld>
            <a:endParaRPr lang="en-US" altLang="zh-TW" dirty="0"/>
          </a:p>
        </p:txBody>
      </p:sp>
      <p:sp>
        <p:nvSpPr>
          <p:cNvPr id="14" name="投影片編號版面配置區 4">
            <a:extLst>
              <a:ext uri="{FF2B5EF4-FFF2-40B4-BE49-F238E27FC236}">
                <a16:creationId xmlns:a16="http://schemas.microsoft.com/office/drawing/2014/main" id="{AE6E7071-0001-6ADC-FA7B-1592F2E26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3350" y="6583363"/>
            <a:ext cx="628650" cy="274637"/>
          </a:xfrm>
        </p:spPr>
        <p:txBody>
          <a:bodyPr/>
          <a:lstStyle/>
          <a:p>
            <a:pPr>
              <a:defRPr/>
            </a:pPr>
            <a:fld id="{7659D447-ABE9-485C-A86D-087AFC813844}" type="slidenum">
              <a:rPr lang="en-US" altLang="zh-TW" smtClean="0"/>
              <a:pPr>
                <a:defRPr/>
              </a:pPr>
              <a:t>10</a:t>
            </a:fld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5237BB3-558A-81D6-74C7-117433C91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467" y="1607126"/>
            <a:ext cx="8595066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57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63EB6-60A2-48C5-D464-204CEECD1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19B9DD1-8998-FE72-63AA-BB86A8C02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8323"/>
            <a:ext cx="10515600" cy="419966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latin typeface="Helvetica Neue" panose="02000503000000020004"/>
                <a:cs typeface="Times New Roman" panose="02020603050405020304" pitchFamily="18" charset="0"/>
              </a:rPr>
              <a:t>Introduce Paper</a:t>
            </a:r>
            <a:endParaRPr lang="zh-TW" altLang="en-US" dirty="0">
              <a:latin typeface="Helvetica Neue" panose="02000503000000020004"/>
              <a:cs typeface="Times New Roman" panose="02020603050405020304" pitchFamily="18" charset="0"/>
            </a:endParaRP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1C4A70A8-FD8A-1ADC-E850-B50A728B7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9124"/>
            <a:ext cx="10515600" cy="508002"/>
          </a:xfrm>
        </p:spPr>
        <p:txBody>
          <a:bodyPr>
            <a:normAutofit/>
          </a:bodyPr>
          <a:lstStyle/>
          <a:p>
            <a:pPr marL="0" indent="0" algn="just" defTabSz="685800" eaLnBrk="0" fontAlgn="base" hangingPunct="0">
              <a:spcBef>
                <a:spcPts val="750"/>
              </a:spcBef>
              <a:spcAft>
                <a:spcPct val="0"/>
              </a:spcAft>
              <a:buNone/>
              <a:defRPr/>
            </a:pPr>
            <a:r>
              <a:rPr lang="en-US" altLang="zh-TW" b="1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RL training framework</a:t>
            </a:r>
            <a:endParaRPr lang="en-US" altLang="zh-TW" b="1" baseline="30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36FC622D-3FCA-28DB-5192-E40F841C1647}"/>
              </a:ext>
            </a:extLst>
          </p:cNvPr>
          <p:cNvCxnSpPr>
            <a:cxnSpLocks/>
          </p:cNvCxnSpPr>
          <p:nvPr/>
        </p:nvCxnSpPr>
        <p:spPr>
          <a:xfrm>
            <a:off x="838200" y="1071413"/>
            <a:ext cx="105156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日期版面配置區 3">
            <a:extLst>
              <a:ext uri="{FF2B5EF4-FFF2-40B4-BE49-F238E27FC236}">
                <a16:creationId xmlns:a16="http://schemas.microsoft.com/office/drawing/2014/main" id="{A2329CB5-324A-E3D9-C622-FC1C1BD7C5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83363"/>
            <a:ext cx="2057400" cy="274637"/>
          </a:xfrm>
        </p:spPr>
        <p:txBody>
          <a:bodyPr/>
          <a:lstStyle/>
          <a:p>
            <a:pPr>
              <a:defRPr/>
            </a:pPr>
            <a:fld id="{08CD8AF1-3EF5-4047-9D67-5D0DA47F776B}" type="datetime1">
              <a:rPr lang="zh-TW" altLang="en-US" smtClean="0"/>
              <a:pPr>
                <a:defRPr/>
              </a:pPr>
              <a:t>2025/5/6</a:t>
            </a:fld>
            <a:endParaRPr lang="en-US" altLang="zh-TW" dirty="0"/>
          </a:p>
        </p:txBody>
      </p:sp>
      <p:sp>
        <p:nvSpPr>
          <p:cNvPr id="14" name="投影片編號版面配置區 4">
            <a:extLst>
              <a:ext uri="{FF2B5EF4-FFF2-40B4-BE49-F238E27FC236}">
                <a16:creationId xmlns:a16="http://schemas.microsoft.com/office/drawing/2014/main" id="{F6A49F4F-D8D5-9D7E-9F43-18DD5E330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3350" y="6583363"/>
            <a:ext cx="628650" cy="274637"/>
          </a:xfrm>
        </p:spPr>
        <p:txBody>
          <a:bodyPr/>
          <a:lstStyle/>
          <a:p>
            <a:pPr>
              <a:defRPr/>
            </a:pPr>
            <a:fld id="{7659D447-ABE9-485C-A86D-087AFC813844}" type="slidenum">
              <a:rPr lang="en-US" altLang="zh-TW" smtClean="0"/>
              <a:pPr>
                <a:defRPr/>
              </a:pPr>
              <a:t>11</a:t>
            </a:fld>
            <a:endParaRPr lang="en-US" altLang="zh-TW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0CA1F15F-1590-7331-B1FB-F40BE4F12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193" y="1634836"/>
            <a:ext cx="10235613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23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DA8AB-2FDF-9F8B-1F12-09556E9CD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538322-735F-08ED-AEC4-7678B4EDD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8323"/>
            <a:ext cx="10515600" cy="419966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latin typeface="Helvetica Neue" panose="02000503000000020004"/>
                <a:cs typeface="Times New Roman" panose="02020603050405020304" pitchFamily="18" charset="0"/>
              </a:rPr>
              <a:t>Introduce Paper</a:t>
            </a:r>
            <a:endParaRPr lang="zh-TW" altLang="en-US" dirty="0">
              <a:latin typeface="Helvetica Neue" panose="02000503000000020004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內容版面配置區 4">
                <a:extLst>
                  <a:ext uri="{FF2B5EF4-FFF2-40B4-BE49-F238E27FC236}">
                    <a16:creationId xmlns:a16="http://schemas.microsoft.com/office/drawing/2014/main" id="{013CA997-EA89-4795-E7F0-EF435019904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099123"/>
                <a:ext cx="11077575" cy="5484237"/>
              </a:xfrm>
            </p:spPr>
            <p:txBody>
              <a:bodyPr>
                <a:normAutofit/>
              </a:bodyPr>
              <a:lstStyle/>
              <a:p>
                <a:pPr marL="0" indent="0" algn="just" defTabSz="685800" eaLnBrk="0" fontAlgn="base" hangingPunct="0">
                  <a:spcBef>
                    <a:spcPts val="750"/>
                  </a:spcBef>
                  <a:spcAft>
                    <a:spcPct val="0"/>
                  </a:spcAft>
                  <a:buNone/>
                  <a:defRPr/>
                </a:pPr>
                <a:r>
                  <a:rPr lang="en-US" altLang="zh-TW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Training setting</a:t>
                </a:r>
              </a:p>
              <a:p>
                <a:pPr marL="0" indent="0" algn="just" defTabSz="685800" eaLnBrk="0" fontAlgn="base" hangingPunct="0">
                  <a:spcBef>
                    <a:spcPts val="750"/>
                  </a:spcBef>
                  <a:spcAft>
                    <a:spcPct val="0"/>
                  </a:spcAft>
                  <a:buNone/>
                  <a:defRPr/>
                </a:pPr>
                <a:r>
                  <a:rPr lang="en-US" altLang="zh-TW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Action: </a:t>
                </a:r>
                <a:r>
                  <a:rPr lang="zh-TW" altLang="en-US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曝光時間跟</a:t>
                </a:r>
                <a:r>
                  <a:rPr lang="en-US" altLang="zh-TW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ISO</a:t>
                </a:r>
                <a:r>
                  <a:rPr lang="zh-TW" altLang="en-US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值的調整量</a:t>
                </a:r>
                <a:endParaRPr lang="en-US" altLang="zh-TW" sz="1000" dirty="0">
                  <a:solidFill>
                    <a:prstClr val="black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endParaRPr>
              </a:p>
              <a:p>
                <a:pPr marL="0" indent="0" algn="just" defTabSz="685800" eaLnBrk="0" fontAlgn="base" hangingPunct="0">
                  <a:spcBef>
                    <a:spcPts val="750"/>
                  </a:spcBef>
                  <a:spcAft>
                    <a:spcPct val="0"/>
                  </a:spcAft>
                  <a:buNone/>
                  <a:defRPr/>
                </a:pPr>
                <a:r>
                  <a:rPr lang="en-US" altLang="zh-TW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State:</a:t>
                </a:r>
                <a:r>
                  <a:rPr lang="zh-TW" altLang="en-US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 擷取灰階影像中</a:t>
                </a:r>
                <a:r>
                  <a:rPr lang="en-US" altLang="zh-TW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ROI</a:t>
                </a:r>
                <a:r>
                  <a:rPr lang="zh-TW" altLang="en-US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區域</a:t>
                </a:r>
                <a:r>
                  <a:rPr lang="en-US" altLang="zh-TW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(128</a:t>
                </a:r>
                <a:r>
                  <a:rPr lang="zh-TW" altLang="en-US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*</a:t>
                </a:r>
                <a:r>
                  <a:rPr lang="en-US" altLang="zh-TW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128)</a:t>
                </a:r>
                <a:r>
                  <a:rPr lang="zh-TW" altLang="en-US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的亮度值，沿 </a:t>
                </a:r>
                <a:r>
                  <a:rPr lang="en-US" altLang="zh-TW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X </a:t>
                </a:r>
                <a:r>
                  <a:rPr lang="zh-TW" altLang="en-US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軸取平均，產生</a:t>
                </a:r>
                <a:r>
                  <a:rPr lang="en-US" altLang="zh-TW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128</a:t>
                </a:r>
                <a:r>
                  <a:rPr lang="zh-TW" altLang="en-US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維向量 𝑣𝑡。再堆疊當前以及前</a:t>
                </a:r>
                <a:r>
                  <a:rPr lang="en-US" altLang="zh-TW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3</a:t>
                </a:r>
                <a:r>
                  <a:rPr lang="zh-TW" altLang="en-US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個時間點的向量，組成狀態向量 𝑠𝑡。</a:t>
                </a:r>
                <a:endParaRPr lang="en-US" altLang="zh-TW" sz="1000" dirty="0">
                  <a:solidFill>
                    <a:prstClr val="black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endParaRPr>
              </a:p>
              <a:p>
                <a:pPr marL="0" indent="0" algn="just" defTabSz="685800" eaLnBrk="0" fontAlgn="base" hangingPunct="0">
                  <a:spcBef>
                    <a:spcPts val="750"/>
                  </a:spcBef>
                  <a:spcAft>
                    <a:spcPct val="0"/>
                  </a:spcAft>
                  <a:buNone/>
                  <a:defRPr/>
                </a:pPr>
                <a:r>
                  <a:rPr lang="en-US" altLang="zh-TW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Reward:</a:t>
                </a:r>
              </a:p>
              <a:p>
                <a:pPr marL="0" indent="0" algn="just" defTabSz="685800" eaLnBrk="0" fontAlgn="base" hangingPunct="0">
                  <a:spcBef>
                    <a:spcPts val="750"/>
                  </a:spcBef>
                  <a:spcAft>
                    <a:spcPct val="0"/>
                  </a:spcAft>
                  <a:buNone/>
                  <a:defRPr/>
                </a:pPr>
                <a:r>
                  <a:rPr lang="en-US" altLang="zh-TW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1.</a:t>
                </a:r>
                <a:r>
                  <a:rPr lang="zh-TW" altLang="en-US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鼓勵畫面亮度趨近</a:t>
                </a:r>
                <a:r>
                  <a:rPr lang="en-US" altLang="zh-TW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18</a:t>
                </a:r>
                <a:r>
                  <a:rPr lang="zh-TW" altLang="en-US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度灰 </a:t>
                </a:r>
                <a:r>
                  <a:rPr lang="en-US" altLang="zh-TW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ℛ</m:t>
                        </m:r>
                      </m:e>
                      <m:sub>
                        <m:r>
                          <a:rPr lang="en-US" altLang="zh-TW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𝑚𝑒𝑎𝑛</m:t>
                        </m:r>
                      </m:sub>
                    </m:sSub>
                    <m:r>
                      <a:rPr lang="en-US" altLang="zh-TW" sz="2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TW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den>
                    </m:f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altLang="zh-TW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altLang="zh-TW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TW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altLang="zh-TW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zh-TW" sz="2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altLang="zh-TW" sz="2000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sz="2000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altLang="zh-TW" sz="2000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𝑡</m:t>
                                    </m:r>
                                  </m:sub>
                                  <m:sup>
                                    <m:r>
                                      <a:rPr lang="en-US" altLang="zh-TW" sz="2000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𝑅𝑜𝐼</m:t>
                                    </m:r>
                                  </m:sup>
                                </m:sSubSup>
                                <m:r>
                                  <a:rPr lang="en-US" altLang="zh-TW" sz="2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−0.5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TW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0.5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altLang="zh-TW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)</a:t>
                </a:r>
              </a:p>
              <a:p>
                <a:pPr marL="0" indent="0" algn="just" defTabSz="685800" eaLnBrk="0" fontAlgn="base" hangingPunct="0">
                  <a:spcBef>
                    <a:spcPts val="750"/>
                  </a:spcBef>
                  <a:spcAft>
                    <a:spcPct val="0"/>
                  </a:spcAft>
                  <a:buNone/>
                  <a:defRPr/>
                </a:pPr>
                <a:r>
                  <a:rPr lang="en-US" altLang="zh-TW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2.</a:t>
                </a:r>
                <a:r>
                  <a:rPr lang="zh-TW" altLang="en-US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懲罰前後畫面變動太大的情況，抑制畫面變化閃爍 </a:t>
                </a:r>
                <a:r>
                  <a:rPr lang="en-US" altLang="zh-TW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ℛ</m:t>
                        </m:r>
                      </m:e>
                      <m:sub>
                        <m:r>
                          <a:rPr lang="en-US" altLang="zh-TW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𝑓𝑙𝑘</m:t>
                        </m:r>
                      </m:sub>
                    </m:sSub>
                    <m:r>
                      <a:rPr lang="en-US" altLang="zh-TW" sz="2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TW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den>
                    </m:f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altLang="zh-TW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altLang="zh-TW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TW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sub>
                      <m:sup/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TW" sz="2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sz="2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2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altLang="zh-TW" sz="2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en-US" altLang="zh-TW" sz="2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𝑅𝑜𝐼</m:t>
                                </m:r>
                              </m:sup>
                            </m:sSubSup>
                            <m:r>
                              <a:rPr lang="en-US" altLang="zh-TW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en-US" altLang="zh-TW" sz="2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2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altLang="zh-TW" sz="2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  <m:r>
                                  <a:rPr lang="en-US" altLang="zh-TW" sz="2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−1</m:t>
                                </m:r>
                              </m:sub>
                              <m:sup>
                                <m:r>
                                  <a:rPr lang="en-US" altLang="zh-TW" sz="2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𝑅𝑜𝐼</m:t>
                                </m:r>
                              </m:sup>
                            </m:sSubSup>
                          </m:e>
                        </m:d>
                      </m:e>
                    </m:nary>
                  </m:oMath>
                </a14:m>
                <a:r>
                  <a:rPr lang="en-US" altLang="zh-TW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)</a:t>
                </a:r>
              </a:p>
              <a:p>
                <a:pPr marL="0" indent="0" algn="just" defTabSz="685800" eaLnBrk="0" fontAlgn="base" hangingPunct="0">
                  <a:spcBef>
                    <a:spcPts val="750"/>
                  </a:spcBef>
                  <a:spcAft>
                    <a:spcPct val="0"/>
                  </a:spcAft>
                  <a:buNone/>
                  <a:defRPr/>
                </a:pPr>
                <a:r>
                  <a:rPr lang="en-US" altLang="zh-TW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3.</a:t>
                </a:r>
                <a:r>
                  <a:rPr lang="zh-TW" altLang="en-US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Sobel</a:t>
                </a:r>
                <a:r>
                  <a:rPr lang="zh-TW" altLang="en-US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強度高也代表</a:t>
                </a:r>
                <a:r>
                  <a:rPr lang="en-US" altLang="zh-TW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noise</a:t>
                </a:r>
                <a:r>
                  <a:rPr lang="zh-TW" altLang="en-US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過多，可以抑制希望不要使用到過高的</a:t>
                </a:r>
                <a:r>
                  <a:rPr lang="en-US" altLang="zh-TW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ISO</a:t>
                </a:r>
                <a:r>
                  <a:rPr lang="zh-TW" altLang="en-US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ℛ</m:t>
                        </m:r>
                      </m:e>
                      <m:sub>
                        <m:r>
                          <a:rPr lang="en-US" altLang="zh-TW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𝑛𝑜𝑖𝑠𝑒</m:t>
                        </m:r>
                      </m:sub>
                    </m:sSub>
                    <m:r>
                      <a:rPr lang="en-US" altLang="zh-TW" sz="2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TW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den>
                    </m:f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altLang="zh-TW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altLang="zh-TW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TW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sub>
                      <m:sup/>
                      <m:e>
                        <m:r>
                          <a:rPr lang="en-US" altLang="zh-TW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𝑠𝑜𝑏𝑒𝑙</m:t>
                        </m:r>
                        <m:r>
                          <a:rPr lang="en-US" altLang="zh-TW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US" altLang="zh-TW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altLang="zh-TW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altLang="zh-TW" sz="2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𝑅𝑂𝐼</m:t>
                            </m:r>
                          </m:sup>
                        </m:sSubSup>
                        <m:r>
                          <a:rPr lang="en-US" altLang="zh-TW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altLang="zh-TW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)</a:t>
                </a:r>
              </a:p>
              <a:p>
                <a:pPr marL="0" indent="0" algn="just" defTabSz="685800" eaLnBrk="0" fontAlgn="base" hangingPunct="0">
                  <a:spcBef>
                    <a:spcPts val="750"/>
                  </a:spcBef>
                  <a:spcAft>
                    <a:spcPct val="0"/>
                  </a:spcAft>
                  <a:buNone/>
                  <a:defRPr/>
                </a:pPr>
                <a:endParaRPr lang="en-US" altLang="zh-TW" sz="2000" b="0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 algn="just" defTabSz="685800" eaLnBrk="0" fontAlgn="base" hangingPunct="0">
                  <a:spcBef>
                    <a:spcPts val="750"/>
                  </a:spcBef>
                  <a:spcAft>
                    <a:spcPct val="0"/>
                  </a:spcAft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ℛ</m:t>
                          </m:r>
                        </m:e>
                        <m:sub>
                          <m:r>
                            <a:rPr lang="en-US" altLang="zh-TW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𝑡𝑜𝑡𝑎𝑙</m:t>
                          </m:r>
                        </m:sub>
                      </m:sSub>
                      <m:r>
                        <a:rPr lang="en-US" altLang="zh-TW" sz="2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=1.5</m:t>
                      </m:r>
                      <m:sSub>
                        <m:sSubPr>
                          <m:ctrlPr>
                            <a:rPr lang="en-US" altLang="zh-TW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ℛ</m:t>
                          </m:r>
                        </m:e>
                        <m:sub>
                          <m:r>
                            <a:rPr lang="en-US" altLang="zh-TW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𝑚𝑒𝑎𝑛</m:t>
                          </m:r>
                        </m:sub>
                      </m:sSub>
                      <m:r>
                        <a:rPr lang="en-US" altLang="zh-TW" sz="2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ℛ</m:t>
                          </m:r>
                        </m:e>
                        <m:sub>
                          <m:r>
                            <a:rPr lang="en-US" altLang="zh-TW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𝑓𝑙𝑘</m:t>
                          </m:r>
                        </m:sub>
                      </m:sSub>
                      <m:r>
                        <a:rPr lang="en-US" altLang="zh-TW" sz="2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−0.1</m:t>
                      </m:r>
                      <m:sSub>
                        <m:sSubPr>
                          <m:ctrlPr>
                            <a:rPr lang="en-US" altLang="zh-TW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ℛ</m:t>
                          </m:r>
                        </m:e>
                        <m:sub>
                          <m:r>
                            <a:rPr lang="en-US" altLang="zh-TW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𝑛𝑜𝑖𝑠𝑒</m:t>
                          </m:r>
                        </m:sub>
                      </m:sSub>
                    </m:oMath>
                  </m:oMathPara>
                </a14:m>
                <a:endParaRPr lang="en-US" altLang="zh-TW" sz="1000" dirty="0">
                  <a:solidFill>
                    <a:prstClr val="black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endParaRPr>
              </a:p>
              <a:p>
                <a:pPr marL="0" indent="0" algn="just" defTabSz="685800" eaLnBrk="0" fontAlgn="base" hangingPunct="0">
                  <a:spcBef>
                    <a:spcPts val="750"/>
                  </a:spcBef>
                  <a:spcAft>
                    <a:spcPct val="0"/>
                  </a:spcAft>
                  <a:buNone/>
                  <a:defRPr/>
                </a:pPr>
                <a:endParaRPr lang="en-US" altLang="zh-TW" sz="1000" dirty="0">
                  <a:solidFill>
                    <a:prstClr val="black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endParaRPr>
              </a:p>
              <a:p>
                <a:pPr marL="0" indent="0" algn="just" defTabSz="685800" eaLnBrk="0" fontAlgn="base" hangingPunct="0">
                  <a:spcBef>
                    <a:spcPts val="750"/>
                  </a:spcBef>
                  <a:spcAft>
                    <a:spcPct val="0"/>
                  </a:spcAft>
                  <a:buNone/>
                  <a:defRPr/>
                </a:pPr>
                <a:r>
                  <a:rPr lang="en-US" altLang="zh-TW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Algorithm: Soft Actor-Critic (SAC)</a:t>
                </a:r>
                <a:r>
                  <a:rPr lang="en-US" altLang="zh-TW" sz="2000" baseline="30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  <a:hlinkClick r:id="rId3"/>
                  </a:rPr>
                  <a:t>[3]</a:t>
                </a:r>
                <a:endParaRPr lang="en-US" altLang="zh-TW" sz="1000" dirty="0">
                  <a:solidFill>
                    <a:prstClr val="black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endParaRPr>
              </a:p>
              <a:p>
                <a:pPr marL="0" indent="0" algn="just" defTabSz="685800" eaLnBrk="0" fontAlgn="base" hangingPunct="0">
                  <a:spcBef>
                    <a:spcPts val="750"/>
                  </a:spcBef>
                  <a:spcAft>
                    <a:spcPct val="0"/>
                  </a:spcAft>
                  <a:buNone/>
                  <a:defRPr/>
                </a:pPr>
                <a:r>
                  <a:rPr lang="en-US" altLang="zh-TW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Policy network (agent): </a:t>
                </a:r>
                <a:r>
                  <a:rPr lang="zh-TW" altLang="en-US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兩層隱藏層的</a:t>
                </a:r>
                <a:r>
                  <a:rPr lang="en-US" altLang="zh-TW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MLP</a:t>
                </a:r>
                <a:r>
                  <a:rPr lang="zh-TW" altLang="en-US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，每層</a:t>
                </a:r>
                <a:r>
                  <a:rPr lang="en-US" altLang="zh-TW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256 units</a:t>
                </a:r>
                <a:r>
                  <a:rPr lang="zh-TW" altLang="en-US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，輸出為動作分布參數，</a:t>
                </a:r>
                <a:r>
                  <a:rPr lang="en-US" altLang="zh-TW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agent</a:t>
                </a:r>
                <a:r>
                  <a:rPr lang="zh-TW" altLang="en-US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會從這個分布中</a:t>
                </a:r>
                <a:r>
                  <a:rPr lang="en-US" altLang="zh-TW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sample</a:t>
                </a:r>
                <a:r>
                  <a:rPr lang="zh-TW" altLang="en-US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出</a:t>
                </a:r>
                <a:r>
                  <a:rPr lang="en-US" altLang="zh-TW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action</a:t>
                </a:r>
                <a:r>
                  <a:rPr lang="zh-TW" altLang="en-US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來和</a:t>
                </a:r>
                <a:r>
                  <a:rPr lang="en-US" altLang="zh-TW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environment</a:t>
                </a:r>
                <a:r>
                  <a:rPr lang="zh-TW" altLang="en-US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互動。</a:t>
                </a:r>
                <a:endParaRPr lang="en-US" altLang="zh-TW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endParaRPr>
              </a:p>
              <a:p>
                <a:pPr marL="0" indent="0" algn="just" defTabSz="685800" eaLnBrk="0" fontAlgn="base" hangingPunct="0">
                  <a:spcBef>
                    <a:spcPts val="750"/>
                  </a:spcBef>
                  <a:spcAft>
                    <a:spcPct val="0"/>
                  </a:spcAft>
                  <a:buNone/>
                  <a:defRPr/>
                </a:pPr>
                <a:endParaRPr lang="en-US" altLang="zh-TW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endParaRPr>
              </a:p>
              <a:p>
                <a:pPr marL="0" indent="0" algn="just" defTabSz="685800" eaLnBrk="0" fontAlgn="base" hangingPunct="0">
                  <a:spcBef>
                    <a:spcPts val="750"/>
                  </a:spcBef>
                  <a:spcAft>
                    <a:spcPct val="0"/>
                  </a:spcAft>
                  <a:buNone/>
                  <a:defRPr/>
                </a:pPr>
                <a:endParaRPr lang="en-US" altLang="zh-TW" sz="2000" baseline="300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內容版面配置區 4">
                <a:extLst>
                  <a:ext uri="{FF2B5EF4-FFF2-40B4-BE49-F238E27FC236}">
                    <a16:creationId xmlns:a16="http://schemas.microsoft.com/office/drawing/2014/main" id="{013CA997-EA89-4795-E7F0-EF435019904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099123"/>
                <a:ext cx="11077575" cy="5484237"/>
              </a:xfrm>
              <a:blipFill>
                <a:blip r:embed="rId4"/>
                <a:stretch>
                  <a:fillRect l="-1100" t="-1889" r="-55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27A8B261-417C-B984-13CD-4B7FCC238C20}"/>
              </a:ext>
            </a:extLst>
          </p:cNvPr>
          <p:cNvCxnSpPr>
            <a:cxnSpLocks/>
          </p:cNvCxnSpPr>
          <p:nvPr/>
        </p:nvCxnSpPr>
        <p:spPr>
          <a:xfrm>
            <a:off x="838200" y="1071413"/>
            <a:ext cx="105156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日期版面配置區 3">
            <a:extLst>
              <a:ext uri="{FF2B5EF4-FFF2-40B4-BE49-F238E27FC236}">
                <a16:creationId xmlns:a16="http://schemas.microsoft.com/office/drawing/2014/main" id="{BC0028EA-4A10-8D67-5285-0519CCB7BA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83363"/>
            <a:ext cx="2057400" cy="274637"/>
          </a:xfrm>
        </p:spPr>
        <p:txBody>
          <a:bodyPr/>
          <a:lstStyle/>
          <a:p>
            <a:pPr>
              <a:defRPr/>
            </a:pPr>
            <a:fld id="{08CD8AF1-3EF5-4047-9D67-5D0DA47F776B}" type="datetime1">
              <a:rPr lang="zh-TW" altLang="en-US" smtClean="0"/>
              <a:pPr>
                <a:defRPr/>
              </a:pPr>
              <a:t>2025/5/6</a:t>
            </a:fld>
            <a:endParaRPr lang="en-US" altLang="zh-TW" dirty="0"/>
          </a:p>
        </p:txBody>
      </p:sp>
      <p:sp>
        <p:nvSpPr>
          <p:cNvPr id="14" name="投影片編號版面配置區 4">
            <a:extLst>
              <a:ext uri="{FF2B5EF4-FFF2-40B4-BE49-F238E27FC236}">
                <a16:creationId xmlns:a16="http://schemas.microsoft.com/office/drawing/2014/main" id="{5AB1AEBC-186B-D077-D374-11B317FF7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3350" y="6583363"/>
            <a:ext cx="628650" cy="274637"/>
          </a:xfrm>
        </p:spPr>
        <p:txBody>
          <a:bodyPr/>
          <a:lstStyle/>
          <a:p>
            <a:pPr>
              <a:defRPr/>
            </a:pPr>
            <a:fld id="{7659D447-ABE9-485C-A86D-087AFC813844}" type="slidenum">
              <a:rPr lang="en-US" altLang="zh-TW" smtClean="0"/>
              <a:pPr>
                <a:defRPr/>
              </a:pPr>
              <a:t>12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94972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85DFF-BF54-851A-AD89-6E8D5F232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E774115-E164-6250-0B59-52E7836F4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8323"/>
            <a:ext cx="10515600" cy="419966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latin typeface="Helvetica Neue" panose="02000503000000020004"/>
                <a:cs typeface="Times New Roman" panose="02020603050405020304" pitchFamily="18" charset="0"/>
              </a:rPr>
              <a:t>Introduce Paper</a:t>
            </a:r>
            <a:endParaRPr lang="zh-TW" altLang="en-US" dirty="0">
              <a:latin typeface="Helvetica Neue" panose="02000503000000020004"/>
              <a:cs typeface="Times New Roman" panose="02020603050405020304" pitchFamily="18" charset="0"/>
            </a:endParaRP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BB1F7FC4-86C1-B217-F692-551E9607A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9124"/>
            <a:ext cx="10515600" cy="510900"/>
          </a:xfrm>
        </p:spPr>
        <p:txBody>
          <a:bodyPr>
            <a:normAutofit/>
          </a:bodyPr>
          <a:lstStyle/>
          <a:p>
            <a:pPr marL="0" indent="0" algn="just" defTabSz="685800" eaLnBrk="0" fontAlgn="base" hangingPunct="0">
              <a:spcBef>
                <a:spcPts val="750"/>
              </a:spcBef>
              <a:spcAft>
                <a:spcPct val="0"/>
              </a:spcAft>
              <a:buNone/>
              <a:defRPr/>
            </a:pPr>
            <a:r>
              <a:rPr lang="en-US" altLang="zh-TW" b="1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Soft Actor-Critic (SAC)</a:t>
            </a:r>
          </a:p>
          <a:p>
            <a:pPr marL="0" indent="0" algn="just" defTabSz="685800" eaLnBrk="0" fontAlgn="base" hangingPunct="0">
              <a:spcBef>
                <a:spcPts val="750"/>
              </a:spcBef>
              <a:spcAft>
                <a:spcPct val="0"/>
              </a:spcAft>
              <a:buNone/>
              <a:defRPr/>
            </a:pPr>
            <a:endParaRPr lang="en-US" altLang="zh-TW" sz="2000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algn="just" defTabSz="685800" eaLnBrk="0" fontAlgn="base" hangingPunct="0">
              <a:spcBef>
                <a:spcPts val="750"/>
              </a:spcBef>
              <a:spcAft>
                <a:spcPct val="0"/>
              </a:spcAft>
              <a:buNone/>
              <a:defRPr/>
            </a:pPr>
            <a:endParaRPr lang="en-US" altLang="zh-TW" sz="2000" baseline="30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A267A55F-D409-F4C1-E6FC-4618B9D83773}"/>
              </a:ext>
            </a:extLst>
          </p:cNvPr>
          <p:cNvCxnSpPr>
            <a:cxnSpLocks/>
          </p:cNvCxnSpPr>
          <p:nvPr/>
        </p:nvCxnSpPr>
        <p:spPr>
          <a:xfrm>
            <a:off x="838200" y="1071413"/>
            <a:ext cx="105156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日期版面配置區 3">
            <a:extLst>
              <a:ext uri="{FF2B5EF4-FFF2-40B4-BE49-F238E27FC236}">
                <a16:creationId xmlns:a16="http://schemas.microsoft.com/office/drawing/2014/main" id="{605DDE03-D875-2140-5118-AB571A14D5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83363"/>
            <a:ext cx="2057400" cy="274637"/>
          </a:xfrm>
        </p:spPr>
        <p:txBody>
          <a:bodyPr/>
          <a:lstStyle/>
          <a:p>
            <a:pPr>
              <a:defRPr/>
            </a:pPr>
            <a:fld id="{08CD8AF1-3EF5-4047-9D67-5D0DA47F776B}" type="datetime1">
              <a:rPr lang="zh-TW" altLang="en-US" smtClean="0"/>
              <a:pPr>
                <a:defRPr/>
              </a:pPr>
              <a:t>2025/5/6</a:t>
            </a:fld>
            <a:endParaRPr lang="en-US" altLang="zh-TW" dirty="0"/>
          </a:p>
        </p:txBody>
      </p:sp>
      <p:sp>
        <p:nvSpPr>
          <p:cNvPr id="14" name="投影片編號版面配置區 4">
            <a:extLst>
              <a:ext uri="{FF2B5EF4-FFF2-40B4-BE49-F238E27FC236}">
                <a16:creationId xmlns:a16="http://schemas.microsoft.com/office/drawing/2014/main" id="{A1E37C02-1543-F92A-699A-7855B8330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3350" y="6583363"/>
            <a:ext cx="628650" cy="274637"/>
          </a:xfrm>
        </p:spPr>
        <p:txBody>
          <a:bodyPr/>
          <a:lstStyle/>
          <a:p>
            <a:pPr>
              <a:defRPr/>
            </a:pPr>
            <a:fld id="{7659D447-ABE9-485C-A86D-087AFC813844}" type="slidenum">
              <a:rPr lang="en-US" altLang="zh-TW" smtClean="0"/>
              <a:pPr>
                <a:defRPr/>
              </a:pPr>
              <a:t>13</a:t>
            </a:fld>
            <a:endParaRPr lang="en-US" altLang="zh-TW" dirty="0"/>
          </a:p>
        </p:txBody>
      </p:sp>
      <p:pic>
        <p:nvPicPr>
          <p:cNvPr id="10244" name="Picture 4" descr="Navigating Soft Actor-Critic Reinforcement Learning | Towards Data Science">
            <a:extLst>
              <a:ext uri="{FF2B5EF4-FFF2-40B4-BE49-F238E27FC236}">
                <a16:creationId xmlns:a16="http://schemas.microsoft.com/office/drawing/2014/main" id="{4017D417-75EE-2354-473F-9D2755199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342" y="1919437"/>
            <a:ext cx="5911458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內容版面配置區 4">
            <a:extLst>
              <a:ext uri="{FF2B5EF4-FFF2-40B4-BE49-F238E27FC236}">
                <a16:creationId xmlns:a16="http://schemas.microsoft.com/office/drawing/2014/main" id="{722094C1-B81D-E23E-2054-D1366AA1D74D}"/>
              </a:ext>
            </a:extLst>
          </p:cNvPr>
          <p:cNvSpPr txBox="1">
            <a:spLocks/>
          </p:cNvSpPr>
          <p:nvPr/>
        </p:nvSpPr>
        <p:spPr>
          <a:xfrm>
            <a:off x="10291746" y="5786587"/>
            <a:ext cx="1062054" cy="309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 eaLnBrk="0" fontAlgn="base" hangingPunct="0"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altLang="zh-TW" sz="1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4"/>
              </a:rPr>
              <a:t>Image Source</a:t>
            </a:r>
            <a:endParaRPr lang="en-US" altLang="zh-TW" sz="1200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EDECFB1F-AB5B-532B-7D03-3609EDB04256}"/>
                  </a:ext>
                </a:extLst>
              </p:cNvPr>
              <p:cNvSpPr txBox="1"/>
              <p:nvPr/>
            </p:nvSpPr>
            <p:spPr>
              <a:xfrm>
                <a:off x="780873" y="2901099"/>
                <a:ext cx="4661469" cy="5279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EDECFB1F-AB5B-532B-7D03-3609EDB042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873" y="2901099"/>
                <a:ext cx="4661469" cy="52790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5FAB4665-7834-665C-FE6E-2500835A7A15}"/>
                  </a:ext>
                </a:extLst>
              </p:cNvPr>
              <p:cNvSpPr txBox="1"/>
              <p:nvPr/>
            </p:nvSpPr>
            <p:spPr>
              <a:xfrm>
                <a:off x="780873" y="3693545"/>
                <a:ext cx="4055597" cy="3189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acc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TW" b="0" i="0" smtClean="0">
                          <a:latin typeface="Cambria Math" panose="02040503050406030204" pitchFamily="18" charset="0"/>
                        </a:rPr>
                        <m:t>r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sub>
                          </m:sSub>
                          <m: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</m:sub>
                          </m:sSub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5FAB4665-7834-665C-FE6E-2500835A7A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873" y="3693545"/>
                <a:ext cx="4055597" cy="318933"/>
              </a:xfrm>
              <a:prstGeom prst="rect">
                <a:avLst/>
              </a:prstGeom>
              <a:blipFill>
                <a:blip r:embed="rId6"/>
                <a:stretch>
                  <a:fillRect l="-1504" t="-15385" b="-192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25DA1C74-EB5F-1A32-273A-F98AC9089E4A}"/>
                  </a:ext>
                </a:extLst>
              </p:cNvPr>
              <p:cNvSpPr txBox="1"/>
              <p:nvPr/>
            </p:nvSpPr>
            <p:spPr>
              <a:xfrm>
                <a:off x="8168317" y="5003233"/>
                <a:ext cx="45950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25DA1C74-EB5F-1A32-273A-F98AC9089E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8317" y="5003233"/>
                <a:ext cx="45950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B460D4BD-266C-6ACF-CF4B-CB27CBAA2850}"/>
                  </a:ext>
                </a:extLst>
              </p:cNvPr>
              <p:cNvSpPr txBox="1"/>
              <p:nvPr/>
            </p:nvSpPr>
            <p:spPr>
              <a:xfrm>
                <a:off x="9992718" y="1610024"/>
                <a:ext cx="5980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B460D4BD-266C-6ACF-CF4B-CB27CBAA28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2718" y="1610024"/>
                <a:ext cx="598055" cy="369332"/>
              </a:xfrm>
              <a:prstGeom prst="rect">
                <a:avLst/>
              </a:prstGeom>
              <a:blipFill>
                <a:blip r:embed="rId8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065E00EB-590C-CAB1-BE9B-A94F70A277F2}"/>
                  </a:ext>
                </a:extLst>
              </p:cNvPr>
              <p:cNvSpPr txBox="1"/>
              <p:nvPr/>
            </p:nvSpPr>
            <p:spPr>
              <a:xfrm>
                <a:off x="8099043" y="1854767"/>
                <a:ext cx="598055" cy="394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065E00EB-590C-CAB1-BE9B-A94F70A277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9043" y="1854767"/>
                <a:ext cx="598055" cy="394082"/>
              </a:xfrm>
              <a:prstGeom prst="rect">
                <a:avLst/>
              </a:prstGeom>
              <a:blipFill>
                <a:blip r:embed="rId9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6A856DFF-E03D-A1C2-1773-DB2FB467CAA6}"/>
                  </a:ext>
                </a:extLst>
              </p:cNvPr>
              <p:cNvSpPr txBox="1"/>
              <p:nvPr/>
            </p:nvSpPr>
            <p:spPr>
              <a:xfrm>
                <a:off x="5192891" y="4424948"/>
                <a:ext cx="1041400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1200" b="0" i="0" smtClean="0">
                          <a:latin typeface="Cambria Math" panose="02040503050406030204" pitchFamily="18" charset="0"/>
                        </a:rPr>
                        <m:t>r</m:t>
                      </m:r>
                      <m:d>
                        <m:dPr>
                          <m:ctrlPr>
                            <a:rPr lang="en-US" altLang="zh-TW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1200" b="0" i="0" smtClean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sz="1200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sub>
                          </m:sSub>
                          <m:r>
                            <a:rPr lang="en-US" altLang="zh-TW" sz="12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1200" b="0" i="0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sz="1200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200" dirty="0"/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6A856DFF-E03D-A1C2-1773-DB2FB467CA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2891" y="4424948"/>
                <a:ext cx="1041400" cy="2769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9B62CA40-4168-CC47-7753-ECAC013E3BF9}"/>
                  </a:ext>
                </a:extLst>
              </p:cNvPr>
              <p:cNvSpPr txBox="1"/>
              <p:nvPr/>
            </p:nvSpPr>
            <p:spPr>
              <a:xfrm>
                <a:off x="780873" y="4277023"/>
                <a:ext cx="4022063" cy="6915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~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𝛼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altLang="zh-TW" b="0" i="1" dirty="0">
                  <a:latin typeface="Cambria Math" panose="02040503050406030204" pitchFamily="18" charset="0"/>
                </a:endParaRPr>
              </a:p>
              <a:p>
                <a:r>
                  <a:rPr lang="en-US" altLang="zh-TW" b="0" dirty="0"/>
                  <a:t>              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)]]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9B62CA40-4168-CC47-7753-ECAC013E3B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873" y="4277023"/>
                <a:ext cx="4022063" cy="691536"/>
              </a:xfrm>
              <a:prstGeom prst="rect">
                <a:avLst/>
              </a:prstGeom>
              <a:blipFill>
                <a:blip r:embed="rId11"/>
                <a:stretch>
                  <a:fillRect l="-909" b="-1415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7303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AAC47-E9E3-99C4-D259-4C24A5A8E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79B9C74-BB70-30EC-4FD5-82C3F2E2F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8323"/>
            <a:ext cx="10515600" cy="419966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latin typeface="Helvetica Neue" panose="02000503000000020004"/>
                <a:cs typeface="Times New Roman" panose="02020603050405020304" pitchFamily="18" charset="0"/>
              </a:rPr>
              <a:t>Introduce Paper</a:t>
            </a:r>
            <a:endParaRPr lang="zh-TW" altLang="en-US" dirty="0">
              <a:latin typeface="Helvetica Neue" panose="02000503000000020004"/>
              <a:cs typeface="Times New Roman" panose="02020603050405020304" pitchFamily="18" charset="0"/>
            </a:endParaRP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44892051-36A3-7849-9428-24E9BB16E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9123"/>
            <a:ext cx="10515600" cy="5190551"/>
          </a:xfrm>
        </p:spPr>
        <p:txBody>
          <a:bodyPr>
            <a:normAutofit/>
          </a:bodyPr>
          <a:lstStyle/>
          <a:p>
            <a:pPr marL="0" indent="0" algn="just" defTabSz="685800" eaLnBrk="0" fontAlgn="base" hangingPunct="0">
              <a:spcBef>
                <a:spcPts val="750"/>
              </a:spcBef>
              <a:spcAft>
                <a:spcPct val="0"/>
              </a:spcAft>
              <a:buNone/>
              <a:defRPr/>
            </a:pPr>
            <a:r>
              <a:rPr lang="en-US" altLang="zh-TW" b="1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Soft Actor-Critic (SAC)</a:t>
            </a:r>
          </a:p>
          <a:p>
            <a:pPr marL="0" indent="0" algn="just" defTabSz="685800" eaLnBrk="0" fontAlgn="base" hangingPunct="0">
              <a:spcBef>
                <a:spcPts val="750"/>
              </a:spcBef>
              <a:spcAft>
                <a:spcPct val="0"/>
              </a:spcAft>
              <a:buNone/>
              <a:defRPr/>
            </a:pPr>
            <a:endParaRPr lang="en-US" altLang="zh-TW" sz="2000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algn="just" defTabSz="685800" eaLnBrk="0" fontAlgn="base" hangingPunct="0">
              <a:spcBef>
                <a:spcPts val="750"/>
              </a:spcBef>
              <a:spcAft>
                <a:spcPct val="0"/>
              </a:spcAft>
              <a:buNone/>
              <a:defRPr/>
            </a:pPr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Advantages</a:t>
            </a:r>
          </a:p>
          <a:p>
            <a:pPr algn="just" defTabSz="685800" eaLnBrk="0" fontAlgn="base" hangingPunct="0">
              <a:spcBef>
                <a:spcPts val="750"/>
              </a:spcBef>
              <a:spcAft>
                <a:spcPct val="0"/>
              </a:spcAft>
              <a:defRPr/>
            </a:pPr>
            <a:r>
              <a:rPr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穩定學習 </a:t>
            </a:r>
            <a:endParaRPr lang="en-US" altLang="zh-TW" sz="2000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 defTabSz="685800" eaLnBrk="0" fontAlgn="base" hangingPunct="0">
              <a:spcBef>
                <a:spcPts val="750"/>
              </a:spcBef>
              <a:spcAft>
                <a:spcPct val="0"/>
              </a:spcAft>
              <a:defRPr/>
            </a:pPr>
            <a:r>
              <a:rPr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探索能力強</a:t>
            </a:r>
            <a:endParaRPr lang="en-US" altLang="zh-TW" sz="2000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 defTabSz="685800" eaLnBrk="0" fontAlgn="base" hangingPunct="0">
              <a:spcBef>
                <a:spcPts val="750"/>
              </a:spcBef>
              <a:spcAft>
                <a:spcPct val="0"/>
              </a:spcAft>
              <a:defRPr/>
            </a:pP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訓練樣本使用效率高</a:t>
            </a:r>
            <a:endParaRPr lang="en-US" altLang="zh-TW" sz="20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algn="just" defTabSz="685800" eaLnBrk="0" fontAlgn="base" hangingPunct="0">
              <a:spcBef>
                <a:spcPts val="750"/>
              </a:spcBef>
              <a:spcAft>
                <a:spcPct val="0"/>
              </a:spcAft>
              <a:buNone/>
              <a:defRPr/>
            </a:pPr>
            <a:endParaRPr lang="en-US" altLang="zh-TW" sz="2000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algn="just" defTabSz="685800" eaLnBrk="0" fontAlgn="base" hangingPunct="0">
              <a:spcBef>
                <a:spcPts val="750"/>
              </a:spcBef>
              <a:spcAft>
                <a:spcPct val="0"/>
              </a:spcAft>
              <a:buNone/>
              <a:defRPr/>
            </a:pPr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Limitations</a:t>
            </a:r>
          </a:p>
          <a:p>
            <a:pPr algn="just" defTabSz="685800" eaLnBrk="0" fontAlgn="base" hangingPunct="0">
              <a:spcBef>
                <a:spcPts val="750"/>
              </a:spcBef>
              <a:spcAft>
                <a:spcPct val="0"/>
              </a:spcAft>
              <a:defRPr/>
            </a:pPr>
            <a:r>
              <a:rPr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演算法比較複雜</a:t>
            </a:r>
            <a:endParaRPr lang="en-US" altLang="zh-TW" sz="2000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 defTabSz="685800" eaLnBrk="0" fontAlgn="base" hangingPunct="0">
              <a:spcBef>
                <a:spcPts val="750"/>
              </a:spcBef>
              <a:spcAft>
                <a:spcPct val="0"/>
              </a:spcAft>
              <a:defRPr/>
            </a:pPr>
            <a:r>
              <a:rPr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需要大量互動資料</a:t>
            </a:r>
            <a:endParaRPr lang="en-US" altLang="zh-TW" sz="2000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 defTabSz="685800" eaLnBrk="0" fontAlgn="base" hangingPunct="0">
              <a:spcBef>
                <a:spcPts val="750"/>
              </a:spcBef>
              <a:spcAft>
                <a:spcPct val="0"/>
              </a:spcAft>
              <a:defRPr/>
            </a:pPr>
            <a:r>
              <a:rPr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對</a:t>
            </a:r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reward</a:t>
            </a:r>
            <a:r>
              <a:rPr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設計敏感</a:t>
            </a:r>
            <a:endParaRPr lang="en-US" altLang="zh-TW" sz="2000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algn="just" defTabSz="685800" eaLnBrk="0" fontAlgn="base" hangingPunct="0">
              <a:spcBef>
                <a:spcPts val="750"/>
              </a:spcBef>
              <a:spcAft>
                <a:spcPct val="0"/>
              </a:spcAft>
              <a:buNone/>
              <a:defRPr/>
            </a:pPr>
            <a:endParaRPr lang="en-US" altLang="zh-TW" sz="2000" baseline="30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179355CB-DF87-A180-ADC5-71F0D021D8EB}"/>
              </a:ext>
            </a:extLst>
          </p:cNvPr>
          <p:cNvCxnSpPr>
            <a:cxnSpLocks/>
          </p:cNvCxnSpPr>
          <p:nvPr/>
        </p:nvCxnSpPr>
        <p:spPr>
          <a:xfrm>
            <a:off x="838200" y="1071413"/>
            <a:ext cx="105156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日期版面配置區 3">
            <a:extLst>
              <a:ext uri="{FF2B5EF4-FFF2-40B4-BE49-F238E27FC236}">
                <a16:creationId xmlns:a16="http://schemas.microsoft.com/office/drawing/2014/main" id="{F0427869-7E75-FED5-3D4E-C397BDEA5C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83363"/>
            <a:ext cx="2057400" cy="274637"/>
          </a:xfrm>
        </p:spPr>
        <p:txBody>
          <a:bodyPr/>
          <a:lstStyle/>
          <a:p>
            <a:pPr>
              <a:defRPr/>
            </a:pPr>
            <a:fld id="{08CD8AF1-3EF5-4047-9D67-5D0DA47F776B}" type="datetime1">
              <a:rPr lang="zh-TW" altLang="en-US" smtClean="0"/>
              <a:pPr>
                <a:defRPr/>
              </a:pPr>
              <a:t>2025/5/6</a:t>
            </a:fld>
            <a:endParaRPr lang="en-US" altLang="zh-TW" dirty="0"/>
          </a:p>
        </p:txBody>
      </p:sp>
      <p:sp>
        <p:nvSpPr>
          <p:cNvPr id="14" name="投影片編號版面配置區 4">
            <a:extLst>
              <a:ext uri="{FF2B5EF4-FFF2-40B4-BE49-F238E27FC236}">
                <a16:creationId xmlns:a16="http://schemas.microsoft.com/office/drawing/2014/main" id="{3F0F3DE3-D62D-4CB6-E226-77D206438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3350" y="6583363"/>
            <a:ext cx="628650" cy="274637"/>
          </a:xfrm>
        </p:spPr>
        <p:txBody>
          <a:bodyPr/>
          <a:lstStyle/>
          <a:p>
            <a:pPr>
              <a:defRPr/>
            </a:pPr>
            <a:fld id="{7659D447-ABE9-485C-A86D-087AFC813844}" type="slidenum">
              <a:rPr lang="en-US" altLang="zh-TW" smtClean="0"/>
              <a:pPr>
                <a:defRPr/>
              </a:pPr>
              <a:t>14</a:t>
            </a:fld>
            <a:endParaRPr lang="en-US" altLang="zh-TW" dirty="0"/>
          </a:p>
        </p:txBody>
      </p:sp>
      <p:pic>
        <p:nvPicPr>
          <p:cNvPr id="10244" name="Picture 4" descr="Navigating Soft Actor-Critic Reinforcement Learning | Towards Data Science">
            <a:extLst>
              <a:ext uri="{FF2B5EF4-FFF2-40B4-BE49-F238E27FC236}">
                <a16:creationId xmlns:a16="http://schemas.microsoft.com/office/drawing/2014/main" id="{1A854BB2-4EF7-1037-4249-CA32CE577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342" y="1919437"/>
            <a:ext cx="5911458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內容版面配置區 4">
            <a:extLst>
              <a:ext uri="{FF2B5EF4-FFF2-40B4-BE49-F238E27FC236}">
                <a16:creationId xmlns:a16="http://schemas.microsoft.com/office/drawing/2014/main" id="{CAF629E6-097D-A296-7B81-18BDDC77240E}"/>
              </a:ext>
            </a:extLst>
          </p:cNvPr>
          <p:cNvSpPr txBox="1">
            <a:spLocks/>
          </p:cNvSpPr>
          <p:nvPr/>
        </p:nvSpPr>
        <p:spPr>
          <a:xfrm>
            <a:off x="10291746" y="5786587"/>
            <a:ext cx="1062054" cy="309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 eaLnBrk="0" fontAlgn="base" hangingPunct="0"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altLang="zh-TW" sz="1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4"/>
              </a:rPr>
              <a:t>Image Source</a:t>
            </a:r>
            <a:endParaRPr lang="en-US" altLang="zh-TW" sz="1200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725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AFFE5-1C3C-14E3-757D-17DD8AFBA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E317B3D-3692-C6A7-5E82-FDB22595E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8323"/>
            <a:ext cx="10515600" cy="419966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latin typeface="Helvetica Neue" panose="02000503000000020004"/>
                <a:cs typeface="Times New Roman" panose="02020603050405020304" pitchFamily="18" charset="0"/>
              </a:rPr>
              <a:t>Introduce Paper</a:t>
            </a:r>
            <a:endParaRPr lang="zh-TW" altLang="en-US" dirty="0">
              <a:latin typeface="Helvetica Neue" panose="02000503000000020004"/>
              <a:cs typeface="Times New Roman" panose="02020603050405020304" pitchFamily="18" charset="0"/>
            </a:endParaRP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DBC9B412-62F7-7FE2-3EF4-A260DE548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9123"/>
            <a:ext cx="10515600" cy="5190551"/>
          </a:xfrm>
        </p:spPr>
        <p:txBody>
          <a:bodyPr>
            <a:normAutofit/>
          </a:bodyPr>
          <a:lstStyle/>
          <a:p>
            <a:pPr marL="0" indent="0" algn="just" defTabSz="685800" eaLnBrk="0" fontAlgn="base" hangingPunct="0">
              <a:spcBef>
                <a:spcPts val="750"/>
              </a:spcBef>
              <a:spcAft>
                <a:spcPct val="0"/>
              </a:spcAft>
              <a:buNone/>
              <a:defRPr/>
            </a:pPr>
            <a:r>
              <a:rPr lang="en-US" altLang="zh-TW" sz="3200" b="1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Training tricks</a:t>
            </a:r>
          </a:p>
          <a:p>
            <a:pPr marL="0" indent="0" algn="just" defTabSz="685800" eaLnBrk="0" fontAlgn="base" hangingPunct="0">
              <a:spcBef>
                <a:spcPts val="750"/>
              </a:spcBef>
              <a:spcAft>
                <a:spcPct val="0"/>
              </a:spcAft>
              <a:buNone/>
              <a:defRPr/>
            </a:pPr>
            <a:endParaRPr lang="en-US" altLang="zh-TW" sz="1100" b="1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indent="-457200" algn="just" defTabSz="685800" eaLnBrk="0" fontAlgn="base" hangingPunct="0">
              <a:spcBef>
                <a:spcPts val="75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Curriculum Learning</a:t>
            </a:r>
          </a:p>
          <a:p>
            <a:pPr marL="457200" lvl="1" indent="0" algn="just" defTabSz="685800" eaLnBrk="0" fontAlgn="base" hangingPunct="0">
              <a:spcBef>
                <a:spcPts val="750"/>
              </a:spcBef>
              <a:spcAft>
                <a:spcPct val="0"/>
              </a:spcAft>
              <a:buNone/>
              <a:defRPr/>
            </a:pPr>
            <a:r>
              <a:rPr lang="zh-TW" alt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分成三個難度等級，訓練時依據難度循序漸進。</a:t>
            </a:r>
            <a:endParaRPr lang="en-US" altLang="zh-TW" sz="1800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 algn="just" defTabSz="685800" eaLnBrk="0" fontAlgn="base" hangingPunct="0">
              <a:spcBef>
                <a:spcPts val="750"/>
              </a:spcBef>
              <a:spcAft>
                <a:spcPct val="0"/>
              </a:spcAft>
              <a:defRPr/>
            </a:pPr>
            <a:r>
              <a:rPr lang="en-US" altLang="zh-TW" sz="18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Easy:</a:t>
            </a:r>
            <a:r>
              <a:rPr lang="zh-TW" alt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固定光照、亮度適中</a:t>
            </a:r>
            <a:endParaRPr lang="en-US" altLang="zh-TW" sz="1800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 algn="just" defTabSz="685800" eaLnBrk="0" fontAlgn="base" hangingPunct="0">
              <a:spcBef>
                <a:spcPts val="750"/>
              </a:spcBef>
              <a:spcAft>
                <a:spcPct val="0"/>
              </a:spcAft>
              <a:defRPr/>
            </a:pPr>
            <a:r>
              <a:rPr lang="en-US" altLang="zh-TW" sz="18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Normal:</a:t>
            </a:r>
            <a:r>
              <a:rPr lang="zh-TW" alt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固定光照，但偏暗或偏亮</a:t>
            </a:r>
            <a:endParaRPr lang="en-US" altLang="zh-TW" sz="1800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 algn="just" defTabSz="685800" eaLnBrk="0" fontAlgn="base" hangingPunct="0">
              <a:spcBef>
                <a:spcPts val="750"/>
              </a:spcBef>
              <a:spcAft>
                <a:spcPct val="0"/>
              </a:spcAft>
              <a:defRPr/>
            </a:pPr>
            <a:r>
              <a:rPr lang="en-US" altLang="zh-TW" sz="18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Hard:</a:t>
            </a:r>
            <a:r>
              <a:rPr lang="zh-TW" alt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動態光照變化</a:t>
            </a:r>
            <a:r>
              <a:rPr lang="en-US" altLang="zh-TW" sz="18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突然開關燈等光照劇烈變動的情況</a:t>
            </a:r>
            <a:r>
              <a:rPr lang="en-US" altLang="zh-TW" sz="18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marL="457200" lvl="1" indent="0" algn="just" defTabSz="685800" eaLnBrk="0" fontAlgn="base" hangingPunct="0">
              <a:spcBef>
                <a:spcPts val="750"/>
              </a:spcBef>
              <a:spcAft>
                <a:spcPct val="0"/>
              </a:spcAft>
              <a:buNone/>
              <a:defRPr/>
            </a:pPr>
            <a:endParaRPr lang="en-US" altLang="zh-TW" sz="1800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indent="-457200" algn="just" defTabSz="685800" eaLnBrk="0" fontAlgn="base" hangingPunct="0">
              <a:spcBef>
                <a:spcPts val="75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Spatial Domain Randomization</a:t>
            </a:r>
          </a:p>
          <a:p>
            <a:pPr marL="457200" lvl="1" indent="0" algn="just" defTabSz="685800" eaLnBrk="0" fontAlgn="base" hangingPunct="0">
              <a:spcBef>
                <a:spcPts val="750"/>
              </a:spcBef>
              <a:spcAft>
                <a:spcPct val="0"/>
              </a:spcAft>
              <a:buNone/>
              <a:defRPr/>
            </a:pPr>
            <a:r>
              <a:rPr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訓練時對每張影像隨機做</a:t>
            </a:r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cropping, flipping, rotation, resize</a:t>
            </a:r>
            <a:r>
              <a:rPr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等會影響空間結構，但不改變亮度的操作，藉此加強模型對環境的泛化能力。</a:t>
            </a:r>
            <a:endParaRPr lang="en-US" altLang="zh-TW" sz="2000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algn="just" defTabSz="685800" eaLnBrk="0" fontAlgn="base" hangingPunct="0">
              <a:spcBef>
                <a:spcPts val="750"/>
              </a:spcBef>
              <a:spcAft>
                <a:spcPct val="0"/>
              </a:spcAft>
              <a:buNone/>
              <a:defRPr/>
            </a:pPr>
            <a:endParaRPr lang="en-US" altLang="zh-TW" sz="2000" baseline="30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05F8307A-BC06-ABA7-B641-756ACAAC3175}"/>
              </a:ext>
            </a:extLst>
          </p:cNvPr>
          <p:cNvCxnSpPr>
            <a:cxnSpLocks/>
          </p:cNvCxnSpPr>
          <p:nvPr/>
        </p:nvCxnSpPr>
        <p:spPr>
          <a:xfrm>
            <a:off x="838200" y="1071413"/>
            <a:ext cx="105156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日期版面配置區 3">
            <a:extLst>
              <a:ext uri="{FF2B5EF4-FFF2-40B4-BE49-F238E27FC236}">
                <a16:creationId xmlns:a16="http://schemas.microsoft.com/office/drawing/2014/main" id="{6DDAA8E2-3F3B-2BCC-74E9-5407DB0038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83363"/>
            <a:ext cx="2057400" cy="274637"/>
          </a:xfrm>
        </p:spPr>
        <p:txBody>
          <a:bodyPr/>
          <a:lstStyle/>
          <a:p>
            <a:pPr>
              <a:defRPr/>
            </a:pPr>
            <a:fld id="{08CD8AF1-3EF5-4047-9D67-5D0DA47F776B}" type="datetime1">
              <a:rPr lang="zh-TW" altLang="en-US" smtClean="0"/>
              <a:pPr>
                <a:defRPr/>
              </a:pPr>
              <a:t>2025/5/6</a:t>
            </a:fld>
            <a:endParaRPr lang="en-US" altLang="zh-TW" dirty="0"/>
          </a:p>
        </p:txBody>
      </p:sp>
      <p:sp>
        <p:nvSpPr>
          <p:cNvPr id="14" name="投影片編號版面配置區 4">
            <a:extLst>
              <a:ext uri="{FF2B5EF4-FFF2-40B4-BE49-F238E27FC236}">
                <a16:creationId xmlns:a16="http://schemas.microsoft.com/office/drawing/2014/main" id="{B4486AD8-BDB5-7DF2-1393-DE9AE0E8F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3350" y="6583363"/>
            <a:ext cx="628650" cy="274637"/>
          </a:xfrm>
        </p:spPr>
        <p:txBody>
          <a:bodyPr/>
          <a:lstStyle/>
          <a:p>
            <a:pPr>
              <a:defRPr/>
            </a:pPr>
            <a:fld id="{7659D447-ABE9-485C-A86D-087AFC813844}" type="slidenum">
              <a:rPr lang="en-US" altLang="zh-TW" smtClean="0"/>
              <a:pPr>
                <a:defRPr/>
              </a:pPr>
              <a:t>15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235933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EEAA1-5FF2-6C37-6AAA-DB8E14FF1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5AA2FE-6F02-D831-03D9-490B6A583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8323"/>
            <a:ext cx="10515600" cy="419966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latin typeface="Helvetica Neue" panose="02000503000000020004"/>
                <a:cs typeface="Times New Roman" panose="02020603050405020304" pitchFamily="18" charset="0"/>
              </a:rPr>
              <a:t>Introduce Paper</a:t>
            </a:r>
            <a:endParaRPr lang="zh-TW" altLang="en-US" dirty="0">
              <a:latin typeface="Helvetica Neue" panose="02000503000000020004"/>
              <a:cs typeface="Times New Roman" panose="02020603050405020304" pitchFamily="18" charset="0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48C90597-1955-3043-BDCA-44DB31B62046}"/>
              </a:ext>
            </a:extLst>
          </p:cNvPr>
          <p:cNvCxnSpPr>
            <a:cxnSpLocks/>
          </p:cNvCxnSpPr>
          <p:nvPr/>
        </p:nvCxnSpPr>
        <p:spPr>
          <a:xfrm>
            <a:off x="838200" y="1071413"/>
            <a:ext cx="105156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日期版面配置區 3">
            <a:extLst>
              <a:ext uri="{FF2B5EF4-FFF2-40B4-BE49-F238E27FC236}">
                <a16:creationId xmlns:a16="http://schemas.microsoft.com/office/drawing/2014/main" id="{1EA10E96-BA40-0B4D-28ED-3281DFF751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83363"/>
            <a:ext cx="2057400" cy="274637"/>
          </a:xfrm>
        </p:spPr>
        <p:txBody>
          <a:bodyPr/>
          <a:lstStyle/>
          <a:p>
            <a:pPr>
              <a:defRPr/>
            </a:pPr>
            <a:fld id="{08CD8AF1-3EF5-4047-9D67-5D0DA47F776B}" type="datetime1">
              <a:rPr lang="zh-TW" altLang="en-US" smtClean="0"/>
              <a:pPr>
                <a:defRPr/>
              </a:pPr>
              <a:t>2025/5/6</a:t>
            </a:fld>
            <a:endParaRPr lang="en-US" altLang="zh-TW" dirty="0"/>
          </a:p>
        </p:txBody>
      </p:sp>
      <p:sp>
        <p:nvSpPr>
          <p:cNvPr id="14" name="投影片編號版面配置區 4">
            <a:extLst>
              <a:ext uri="{FF2B5EF4-FFF2-40B4-BE49-F238E27FC236}">
                <a16:creationId xmlns:a16="http://schemas.microsoft.com/office/drawing/2014/main" id="{E126FAA3-B856-99AC-0F8D-1B553DE14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3350" y="6583363"/>
            <a:ext cx="628650" cy="274637"/>
          </a:xfrm>
        </p:spPr>
        <p:txBody>
          <a:bodyPr/>
          <a:lstStyle/>
          <a:p>
            <a:pPr>
              <a:defRPr/>
            </a:pPr>
            <a:fld id="{7659D447-ABE9-485C-A86D-087AFC813844}" type="slidenum">
              <a:rPr lang="en-US" altLang="zh-TW" smtClean="0"/>
              <a:pPr>
                <a:defRPr/>
              </a:pPr>
              <a:t>16</a:t>
            </a:fld>
            <a:endParaRPr lang="en-US" altLang="zh-TW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FDA3E7DF-9282-6C02-61EC-482BE4325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000" y="1466587"/>
            <a:ext cx="7740000" cy="4320000"/>
          </a:xfrm>
          <a:prstGeom prst="rect">
            <a:avLst/>
          </a:prstGeom>
        </p:spPr>
      </p:pic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543B27BA-9B77-21C4-3198-ECAFCE846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6068"/>
            <a:ext cx="10515600" cy="452586"/>
          </a:xfrm>
        </p:spPr>
        <p:txBody>
          <a:bodyPr>
            <a:normAutofit fontScale="92500" lnSpcReduction="20000"/>
          </a:bodyPr>
          <a:lstStyle/>
          <a:p>
            <a:pPr marL="0" indent="0" algn="just" defTabSz="685800" eaLnBrk="0" fontAlgn="base" hangingPunct="0">
              <a:spcBef>
                <a:spcPts val="750"/>
              </a:spcBef>
              <a:spcAft>
                <a:spcPct val="0"/>
              </a:spcAft>
              <a:buNone/>
              <a:defRPr/>
            </a:pPr>
            <a:r>
              <a:rPr lang="en-US" altLang="zh-TW" sz="3200" b="1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Result</a:t>
            </a:r>
          </a:p>
        </p:txBody>
      </p:sp>
    </p:spTree>
    <p:extLst>
      <p:ext uri="{BB962C8B-B14F-4D97-AF65-F5344CB8AC3E}">
        <p14:creationId xmlns:p14="http://schemas.microsoft.com/office/powerpoint/2010/main" val="136487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500EE-AA87-0976-0D9A-EFE07F35A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406FA9-9E7C-FBD9-66A8-B4AC736BE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8323"/>
            <a:ext cx="10515600" cy="419966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latin typeface="Helvetica Neue" panose="02000503000000020004"/>
                <a:cs typeface="Times New Roman" panose="02020603050405020304" pitchFamily="18" charset="0"/>
              </a:rPr>
              <a:t>Introduce Paper</a:t>
            </a:r>
            <a:endParaRPr lang="zh-TW" altLang="en-US" dirty="0">
              <a:latin typeface="Helvetica Neue" panose="02000503000000020004"/>
              <a:cs typeface="Times New Roman" panose="02020603050405020304" pitchFamily="18" charset="0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17FDA672-E759-1AEE-0E92-13C7E0364040}"/>
              </a:ext>
            </a:extLst>
          </p:cNvPr>
          <p:cNvCxnSpPr>
            <a:cxnSpLocks/>
          </p:cNvCxnSpPr>
          <p:nvPr/>
        </p:nvCxnSpPr>
        <p:spPr>
          <a:xfrm>
            <a:off x="838200" y="1071413"/>
            <a:ext cx="105156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日期版面配置區 3">
            <a:extLst>
              <a:ext uri="{FF2B5EF4-FFF2-40B4-BE49-F238E27FC236}">
                <a16:creationId xmlns:a16="http://schemas.microsoft.com/office/drawing/2014/main" id="{A72C9991-BAE8-DA22-4E9C-286D8233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83363"/>
            <a:ext cx="2057400" cy="274637"/>
          </a:xfrm>
        </p:spPr>
        <p:txBody>
          <a:bodyPr/>
          <a:lstStyle/>
          <a:p>
            <a:pPr>
              <a:defRPr/>
            </a:pPr>
            <a:fld id="{08CD8AF1-3EF5-4047-9D67-5D0DA47F776B}" type="datetime1">
              <a:rPr lang="zh-TW" altLang="en-US" smtClean="0"/>
              <a:pPr>
                <a:defRPr/>
              </a:pPr>
              <a:t>2025/5/6</a:t>
            </a:fld>
            <a:endParaRPr lang="en-US" altLang="zh-TW" dirty="0"/>
          </a:p>
        </p:txBody>
      </p:sp>
      <p:sp>
        <p:nvSpPr>
          <p:cNvPr id="14" name="投影片編號版面配置區 4">
            <a:extLst>
              <a:ext uri="{FF2B5EF4-FFF2-40B4-BE49-F238E27FC236}">
                <a16:creationId xmlns:a16="http://schemas.microsoft.com/office/drawing/2014/main" id="{BE5E7407-0508-1117-16F7-631F1CB86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3350" y="6583363"/>
            <a:ext cx="628650" cy="274637"/>
          </a:xfrm>
        </p:spPr>
        <p:txBody>
          <a:bodyPr/>
          <a:lstStyle/>
          <a:p>
            <a:pPr>
              <a:defRPr/>
            </a:pPr>
            <a:fld id="{7659D447-ABE9-485C-A86D-087AFC813844}" type="slidenum">
              <a:rPr lang="en-US" altLang="zh-TW" smtClean="0"/>
              <a:pPr>
                <a:defRPr/>
              </a:pPr>
              <a:t>17</a:t>
            </a:fld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C5591AE-23BF-BC2C-D0A4-1249A40C6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791" y="1466587"/>
            <a:ext cx="7750417" cy="4320000"/>
          </a:xfrm>
          <a:prstGeom prst="rect">
            <a:avLst/>
          </a:prstGeom>
        </p:spPr>
      </p:pic>
      <p:sp>
        <p:nvSpPr>
          <p:cNvPr id="3" name="內容版面配置區 4">
            <a:extLst>
              <a:ext uri="{FF2B5EF4-FFF2-40B4-BE49-F238E27FC236}">
                <a16:creationId xmlns:a16="http://schemas.microsoft.com/office/drawing/2014/main" id="{8260627C-4D57-3E0B-E01E-D07737836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6068"/>
            <a:ext cx="10515600" cy="452586"/>
          </a:xfrm>
        </p:spPr>
        <p:txBody>
          <a:bodyPr>
            <a:normAutofit fontScale="92500" lnSpcReduction="20000"/>
          </a:bodyPr>
          <a:lstStyle/>
          <a:p>
            <a:pPr marL="0" indent="0" algn="just" defTabSz="685800" eaLnBrk="0" fontAlgn="base" hangingPunct="0">
              <a:spcBef>
                <a:spcPts val="750"/>
              </a:spcBef>
              <a:spcAft>
                <a:spcPct val="0"/>
              </a:spcAft>
              <a:buNone/>
              <a:defRPr/>
            </a:pPr>
            <a:r>
              <a:rPr lang="en-US" altLang="zh-TW" sz="3200" b="1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Result</a:t>
            </a:r>
          </a:p>
        </p:txBody>
      </p:sp>
    </p:spTree>
    <p:extLst>
      <p:ext uri="{BB962C8B-B14F-4D97-AF65-F5344CB8AC3E}">
        <p14:creationId xmlns:p14="http://schemas.microsoft.com/office/powerpoint/2010/main" val="3806298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7CAF6-CB66-6F0A-1A33-41D98B5C5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350EB7-479D-C872-19C5-D4689E0FD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8323"/>
            <a:ext cx="10515600" cy="419966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latin typeface="Helvetica Neue" panose="02000503000000020004"/>
                <a:cs typeface="Times New Roman" panose="02020603050405020304" pitchFamily="18" charset="0"/>
              </a:rPr>
              <a:t>Introduce Paper</a:t>
            </a:r>
            <a:endParaRPr lang="zh-TW" altLang="en-US" dirty="0">
              <a:latin typeface="Helvetica Neue" panose="02000503000000020004"/>
              <a:cs typeface="Times New Roman" panose="02020603050405020304" pitchFamily="18" charset="0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EB645CDE-F221-E12D-D9CE-6693869C3D8D}"/>
              </a:ext>
            </a:extLst>
          </p:cNvPr>
          <p:cNvCxnSpPr>
            <a:cxnSpLocks/>
          </p:cNvCxnSpPr>
          <p:nvPr/>
        </p:nvCxnSpPr>
        <p:spPr>
          <a:xfrm>
            <a:off x="838200" y="1071413"/>
            <a:ext cx="105156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日期版面配置區 3">
            <a:extLst>
              <a:ext uri="{FF2B5EF4-FFF2-40B4-BE49-F238E27FC236}">
                <a16:creationId xmlns:a16="http://schemas.microsoft.com/office/drawing/2014/main" id="{0C8B1446-A128-EFC6-8D14-132FC86E35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83363"/>
            <a:ext cx="2057400" cy="274637"/>
          </a:xfrm>
        </p:spPr>
        <p:txBody>
          <a:bodyPr/>
          <a:lstStyle/>
          <a:p>
            <a:pPr>
              <a:defRPr/>
            </a:pPr>
            <a:fld id="{08CD8AF1-3EF5-4047-9D67-5D0DA47F776B}" type="datetime1">
              <a:rPr lang="zh-TW" altLang="en-US" smtClean="0"/>
              <a:pPr>
                <a:defRPr/>
              </a:pPr>
              <a:t>2025/5/6</a:t>
            </a:fld>
            <a:endParaRPr lang="en-US" altLang="zh-TW" dirty="0"/>
          </a:p>
        </p:txBody>
      </p:sp>
      <p:sp>
        <p:nvSpPr>
          <p:cNvPr id="14" name="投影片編號版面配置區 4">
            <a:extLst>
              <a:ext uri="{FF2B5EF4-FFF2-40B4-BE49-F238E27FC236}">
                <a16:creationId xmlns:a16="http://schemas.microsoft.com/office/drawing/2014/main" id="{A9C70968-D8EB-A23F-92C6-A5F684381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3350" y="6583363"/>
            <a:ext cx="628650" cy="274637"/>
          </a:xfrm>
        </p:spPr>
        <p:txBody>
          <a:bodyPr/>
          <a:lstStyle/>
          <a:p>
            <a:pPr>
              <a:defRPr/>
            </a:pPr>
            <a:fld id="{7659D447-ABE9-485C-A86D-087AFC813844}" type="slidenum">
              <a:rPr lang="en-US" altLang="zh-TW" smtClean="0"/>
              <a:pPr>
                <a:defRPr/>
              </a:pPr>
              <a:t>18</a:t>
            </a:fld>
            <a:endParaRPr lang="en-US" altLang="zh-TW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A021476-3440-AB5C-3B3A-25043AD27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518" y="1519349"/>
            <a:ext cx="6176963" cy="4770328"/>
          </a:xfrm>
          <a:prstGeom prst="rect">
            <a:avLst/>
          </a:prstGeom>
        </p:spPr>
      </p:pic>
      <p:sp>
        <p:nvSpPr>
          <p:cNvPr id="3" name="內容版面配置區 4">
            <a:extLst>
              <a:ext uri="{FF2B5EF4-FFF2-40B4-BE49-F238E27FC236}">
                <a16:creationId xmlns:a16="http://schemas.microsoft.com/office/drawing/2014/main" id="{B8DC1EB5-159C-9D06-DCA5-105F7BA1B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6068"/>
            <a:ext cx="10515600" cy="452586"/>
          </a:xfrm>
        </p:spPr>
        <p:txBody>
          <a:bodyPr>
            <a:normAutofit fontScale="92500" lnSpcReduction="20000"/>
          </a:bodyPr>
          <a:lstStyle/>
          <a:p>
            <a:pPr marL="0" indent="0" algn="just" defTabSz="685800" eaLnBrk="0" fontAlgn="base" hangingPunct="0">
              <a:spcBef>
                <a:spcPts val="750"/>
              </a:spcBef>
              <a:spcAft>
                <a:spcPct val="0"/>
              </a:spcAft>
              <a:buNone/>
              <a:defRPr/>
            </a:pPr>
            <a:r>
              <a:rPr lang="en-US" altLang="zh-TW" sz="3200" b="1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Result</a:t>
            </a:r>
          </a:p>
        </p:txBody>
      </p:sp>
    </p:spTree>
    <p:extLst>
      <p:ext uri="{BB962C8B-B14F-4D97-AF65-F5344CB8AC3E}">
        <p14:creationId xmlns:p14="http://schemas.microsoft.com/office/powerpoint/2010/main" val="1969559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32405-FFC5-147E-5647-004169432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4E17D3-DD73-761A-C41E-18B299AFE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8323"/>
            <a:ext cx="10515600" cy="419966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latin typeface="Helvetica Neue" panose="02000503000000020004"/>
                <a:cs typeface="Times New Roman" panose="02020603050405020304" pitchFamily="18" charset="0"/>
              </a:rPr>
              <a:t>Introduce Paper</a:t>
            </a:r>
            <a:endParaRPr lang="zh-TW" altLang="en-US" dirty="0">
              <a:latin typeface="Helvetica Neue" panose="02000503000000020004"/>
              <a:cs typeface="Times New Roman" panose="02020603050405020304" pitchFamily="18" charset="0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137C6B18-2BC9-09C1-7EDC-EF61B2A5FA12}"/>
              </a:ext>
            </a:extLst>
          </p:cNvPr>
          <p:cNvCxnSpPr>
            <a:cxnSpLocks/>
          </p:cNvCxnSpPr>
          <p:nvPr/>
        </p:nvCxnSpPr>
        <p:spPr>
          <a:xfrm>
            <a:off x="838200" y="1071413"/>
            <a:ext cx="105156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日期版面配置區 3">
            <a:extLst>
              <a:ext uri="{FF2B5EF4-FFF2-40B4-BE49-F238E27FC236}">
                <a16:creationId xmlns:a16="http://schemas.microsoft.com/office/drawing/2014/main" id="{98CC0BA4-33F8-C2E6-6467-D7EB455231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83363"/>
            <a:ext cx="2057400" cy="274637"/>
          </a:xfrm>
        </p:spPr>
        <p:txBody>
          <a:bodyPr/>
          <a:lstStyle/>
          <a:p>
            <a:pPr>
              <a:defRPr/>
            </a:pPr>
            <a:fld id="{08CD8AF1-3EF5-4047-9D67-5D0DA47F776B}" type="datetime1">
              <a:rPr lang="zh-TW" altLang="en-US" smtClean="0"/>
              <a:pPr>
                <a:defRPr/>
              </a:pPr>
              <a:t>2025/5/6</a:t>
            </a:fld>
            <a:endParaRPr lang="en-US" altLang="zh-TW" dirty="0"/>
          </a:p>
        </p:txBody>
      </p:sp>
      <p:sp>
        <p:nvSpPr>
          <p:cNvPr id="14" name="投影片編號版面配置區 4">
            <a:extLst>
              <a:ext uri="{FF2B5EF4-FFF2-40B4-BE49-F238E27FC236}">
                <a16:creationId xmlns:a16="http://schemas.microsoft.com/office/drawing/2014/main" id="{270C7071-D9CF-952C-C603-ADB9CE5BC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3350" y="6583363"/>
            <a:ext cx="628650" cy="274637"/>
          </a:xfrm>
        </p:spPr>
        <p:txBody>
          <a:bodyPr/>
          <a:lstStyle/>
          <a:p>
            <a:pPr>
              <a:defRPr/>
            </a:pPr>
            <a:fld id="{7659D447-ABE9-485C-A86D-087AFC813844}" type="slidenum">
              <a:rPr lang="en-US" altLang="zh-TW" smtClean="0"/>
              <a:pPr>
                <a:defRPr/>
              </a:pPr>
              <a:t>19</a:t>
            </a:fld>
            <a:endParaRPr lang="en-US" altLang="zh-TW" dirty="0"/>
          </a:p>
        </p:txBody>
      </p:sp>
      <p:sp>
        <p:nvSpPr>
          <p:cNvPr id="3" name="內容版面配置區 4">
            <a:extLst>
              <a:ext uri="{FF2B5EF4-FFF2-40B4-BE49-F238E27FC236}">
                <a16:creationId xmlns:a16="http://schemas.microsoft.com/office/drawing/2014/main" id="{E8972E4B-827A-1584-EDF1-AC78A2689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6068"/>
            <a:ext cx="10515600" cy="452586"/>
          </a:xfrm>
        </p:spPr>
        <p:txBody>
          <a:bodyPr>
            <a:normAutofit fontScale="92500" lnSpcReduction="20000"/>
          </a:bodyPr>
          <a:lstStyle/>
          <a:p>
            <a:pPr marL="0" indent="0" algn="just" defTabSz="685800" eaLnBrk="0" fontAlgn="base" hangingPunct="0">
              <a:spcBef>
                <a:spcPts val="750"/>
              </a:spcBef>
              <a:spcAft>
                <a:spcPct val="0"/>
              </a:spcAft>
              <a:buNone/>
              <a:defRPr/>
            </a:pPr>
            <a:r>
              <a:rPr lang="en-US" altLang="zh-TW" sz="3200" b="1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Result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71344B3-2B33-AC35-AB53-D3B875B3D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5693" y="1686782"/>
            <a:ext cx="4440613" cy="460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69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17814-0449-DFF3-6349-96FE536FA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5D8CF0C-02E7-DD6E-C73C-C9DDC458D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8323"/>
            <a:ext cx="10515600" cy="419966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latin typeface="Helvetica Neue" panose="02000503000000020004"/>
                <a:cs typeface="Times New Roman" panose="02020603050405020304" pitchFamily="18" charset="0"/>
              </a:rPr>
              <a:t>Outline</a:t>
            </a:r>
            <a:endParaRPr lang="zh-TW" altLang="en-US" dirty="0">
              <a:latin typeface="Helvetica Neue" panose="02000503000000020004"/>
              <a:cs typeface="Times New Roman" panose="02020603050405020304" pitchFamily="18" charset="0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AED6FE17-8487-0043-D567-516A44DD3679}"/>
              </a:ext>
            </a:extLst>
          </p:cNvPr>
          <p:cNvCxnSpPr>
            <a:cxnSpLocks/>
          </p:cNvCxnSpPr>
          <p:nvPr/>
        </p:nvCxnSpPr>
        <p:spPr>
          <a:xfrm>
            <a:off x="838200" y="1071413"/>
            <a:ext cx="105156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日期版面配置區 3">
            <a:extLst>
              <a:ext uri="{FF2B5EF4-FFF2-40B4-BE49-F238E27FC236}">
                <a16:creationId xmlns:a16="http://schemas.microsoft.com/office/drawing/2014/main" id="{D98612B7-8E40-27AD-3F0F-63F5BF1852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83363"/>
            <a:ext cx="2057400" cy="274637"/>
          </a:xfrm>
        </p:spPr>
        <p:txBody>
          <a:bodyPr/>
          <a:lstStyle/>
          <a:p>
            <a:pPr>
              <a:defRPr/>
            </a:pPr>
            <a:fld id="{08CD8AF1-3EF5-4047-9D67-5D0DA47F776B}" type="datetime1">
              <a:rPr lang="zh-TW" altLang="en-US" smtClean="0"/>
              <a:pPr>
                <a:defRPr/>
              </a:pPr>
              <a:t>2025/5/6</a:t>
            </a:fld>
            <a:endParaRPr lang="en-US" altLang="zh-TW" dirty="0"/>
          </a:p>
        </p:txBody>
      </p:sp>
      <p:sp>
        <p:nvSpPr>
          <p:cNvPr id="14" name="投影片編號版面配置區 4">
            <a:extLst>
              <a:ext uri="{FF2B5EF4-FFF2-40B4-BE49-F238E27FC236}">
                <a16:creationId xmlns:a16="http://schemas.microsoft.com/office/drawing/2014/main" id="{270A5783-481D-22DC-D519-0FBEDB596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3350" y="6583363"/>
            <a:ext cx="628650" cy="274637"/>
          </a:xfrm>
        </p:spPr>
        <p:txBody>
          <a:bodyPr/>
          <a:lstStyle/>
          <a:p>
            <a:pPr>
              <a:defRPr/>
            </a:pPr>
            <a:fld id="{7659D447-ABE9-485C-A86D-087AFC813844}" type="slidenum">
              <a:rPr lang="en-US" altLang="zh-TW" smtClean="0"/>
              <a:pPr>
                <a:defRPr/>
              </a:pPr>
              <a:t>2</a:t>
            </a:fld>
            <a:endParaRPr lang="en-US" altLang="zh-TW" dirty="0"/>
          </a:p>
        </p:txBody>
      </p:sp>
      <p:sp>
        <p:nvSpPr>
          <p:cNvPr id="4" name="內容版面配置區 4">
            <a:extLst>
              <a:ext uri="{FF2B5EF4-FFF2-40B4-BE49-F238E27FC236}">
                <a16:creationId xmlns:a16="http://schemas.microsoft.com/office/drawing/2014/main" id="{0AB756F5-5450-181F-3E79-617E9534D4BB}"/>
              </a:ext>
            </a:extLst>
          </p:cNvPr>
          <p:cNvSpPr txBox="1">
            <a:spLocks/>
          </p:cNvSpPr>
          <p:nvPr/>
        </p:nvSpPr>
        <p:spPr>
          <a:xfrm>
            <a:off x="838199" y="1099123"/>
            <a:ext cx="11077575" cy="51074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685800" eaLnBrk="0" fontAlgn="base" hangingPunct="0">
              <a:spcBef>
                <a:spcPts val="750"/>
              </a:spcBef>
              <a:spcAft>
                <a:spcPct val="0"/>
              </a:spcAft>
              <a:defRPr/>
            </a:pPr>
            <a:r>
              <a:rPr lang="en-US" altLang="zh-TW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Camera Auto Exposure</a:t>
            </a:r>
          </a:p>
          <a:p>
            <a:pPr algn="just" defTabSz="685800" eaLnBrk="0" fontAlgn="base" hangingPunct="0">
              <a:spcBef>
                <a:spcPts val="750"/>
              </a:spcBef>
              <a:spcAft>
                <a:spcPct val="0"/>
              </a:spcAft>
              <a:defRPr/>
            </a:pPr>
            <a:r>
              <a:rPr lang="en-US" altLang="zh-TW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Reinforcement Learning</a:t>
            </a:r>
          </a:p>
          <a:p>
            <a:pPr algn="just" defTabSz="685800" eaLnBrk="0" fontAlgn="base" hangingPunct="0">
              <a:spcBef>
                <a:spcPts val="750"/>
              </a:spcBef>
              <a:spcAft>
                <a:spcPct val="0"/>
              </a:spcAft>
              <a:defRPr/>
            </a:pPr>
            <a:r>
              <a:rPr lang="en-US" altLang="zh-TW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Introduce Paper </a:t>
            </a:r>
            <a:r>
              <a:rPr lang="en-US" altLang="zh-TW" sz="18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(Learning to Control Camera Exposure via Reinforcement Learning)</a:t>
            </a:r>
          </a:p>
          <a:p>
            <a:pPr lvl="1" algn="just" defTabSz="685800" eaLnBrk="0" fontAlgn="base" hangingPunct="0">
              <a:spcBef>
                <a:spcPts val="750"/>
              </a:spcBef>
              <a:spcAft>
                <a:spcPct val="0"/>
              </a:spcAft>
              <a:defRPr/>
            </a:pPr>
            <a:r>
              <a:rPr lang="en-US" altLang="zh-TW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RL training framework</a:t>
            </a:r>
          </a:p>
          <a:p>
            <a:pPr lvl="1" algn="just" defTabSz="685800" eaLnBrk="0" fontAlgn="base" hangingPunct="0">
              <a:spcBef>
                <a:spcPts val="750"/>
              </a:spcBef>
              <a:spcAft>
                <a:spcPct val="0"/>
              </a:spcAft>
              <a:defRPr/>
            </a:pPr>
            <a:r>
              <a:rPr lang="en-US" altLang="zh-TW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Training setting</a:t>
            </a:r>
          </a:p>
          <a:p>
            <a:pPr lvl="1" algn="just" defTabSz="685800" eaLnBrk="0" fontAlgn="base" hangingPunct="0">
              <a:spcBef>
                <a:spcPts val="750"/>
              </a:spcBef>
              <a:spcAft>
                <a:spcPct val="0"/>
              </a:spcAft>
              <a:defRPr/>
            </a:pPr>
            <a:r>
              <a:rPr lang="en-US" altLang="zh-TW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Soft Actor-Critic (SAC)</a:t>
            </a:r>
          </a:p>
          <a:p>
            <a:pPr lvl="1" algn="just" defTabSz="685800" eaLnBrk="0" fontAlgn="base" hangingPunct="0">
              <a:spcBef>
                <a:spcPts val="750"/>
              </a:spcBef>
              <a:spcAft>
                <a:spcPct val="0"/>
              </a:spcAft>
              <a:defRPr/>
            </a:pPr>
            <a:r>
              <a:rPr lang="en-US" altLang="zh-TW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Result</a:t>
            </a:r>
          </a:p>
          <a:p>
            <a:pPr algn="just" defTabSz="685800" eaLnBrk="0" fontAlgn="base" hangingPunct="0">
              <a:spcBef>
                <a:spcPts val="750"/>
              </a:spcBef>
              <a:spcAft>
                <a:spcPct val="0"/>
              </a:spcAft>
              <a:defRPr/>
            </a:pPr>
            <a:r>
              <a:rPr lang="en-US" altLang="zh-TW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Reference</a:t>
            </a:r>
          </a:p>
          <a:p>
            <a:pPr lvl="1" algn="just" defTabSz="685800" eaLnBrk="0" fontAlgn="base" hangingPunct="0">
              <a:spcBef>
                <a:spcPts val="750"/>
              </a:spcBef>
              <a:spcAft>
                <a:spcPct val="0"/>
              </a:spcAft>
              <a:defRPr/>
            </a:pPr>
            <a:endParaRPr lang="en-US" altLang="zh-TW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 algn="just" defTabSz="685800" eaLnBrk="0" fontAlgn="base" hangingPunct="0">
              <a:spcBef>
                <a:spcPts val="750"/>
              </a:spcBef>
              <a:spcAft>
                <a:spcPct val="0"/>
              </a:spcAft>
              <a:defRPr/>
            </a:pPr>
            <a:endParaRPr lang="en-US" altLang="zh-TW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 algn="just" defTabSz="685800" eaLnBrk="0" fontAlgn="base" hangingPunct="0">
              <a:spcBef>
                <a:spcPts val="750"/>
              </a:spcBef>
              <a:spcAft>
                <a:spcPct val="0"/>
              </a:spcAft>
              <a:defRPr/>
            </a:pPr>
            <a:endParaRPr lang="en-US" altLang="zh-TW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algn="just" defTabSz="685800" eaLnBrk="0" fontAlgn="base" hangingPunct="0">
              <a:spcBef>
                <a:spcPts val="750"/>
              </a:spcBef>
              <a:spcAft>
                <a:spcPct val="0"/>
              </a:spcAft>
              <a:buNone/>
              <a:defRPr/>
            </a:pPr>
            <a:endParaRPr lang="en-US" altLang="zh-TW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9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BFBD6-017B-F1DD-5870-38068BB2F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8667CF-DD7E-3D87-3C5A-E2E5D05EC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8323"/>
            <a:ext cx="10515600" cy="419966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latin typeface="Helvetica Neue" panose="02000503000000020004"/>
                <a:cs typeface="Times New Roman" panose="02020603050405020304" pitchFamily="18" charset="0"/>
              </a:rPr>
              <a:t>Reference</a:t>
            </a:r>
            <a:endParaRPr lang="zh-TW" altLang="en-US" dirty="0">
              <a:latin typeface="Helvetica Neue" panose="02000503000000020004"/>
              <a:cs typeface="Times New Roman" panose="02020603050405020304" pitchFamily="18" charset="0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84357075-C832-3E13-139C-CFB2459B1523}"/>
              </a:ext>
            </a:extLst>
          </p:cNvPr>
          <p:cNvCxnSpPr>
            <a:cxnSpLocks/>
          </p:cNvCxnSpPr>
          <p:nvPr/>
        </p:nvCxnSpPr>
        <p:spPr>
          <a:xfrm>
            <a:off x="838200" y="1071413"/>
            <a:ext cx="105156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日期版面配置區 3">
            <a:extLst>
              <a:ext uri="{FF2B5EF4-FFF2-40B4-BE49-F238E27FC236}">
                <a16:creationId xmlns:a16="http://schemas.microsoft.com/office/drawing/2014/main" id="{CF35C139-2F23-32A9-4D73-DB8C72FE3D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83363"/>
            <a:ext cx="2057400" cy="274637"/>
          </a:xfrm>
        </p:spPr>
        <p:txBody>
          <a:bodyPr/>
          <a:lstStyle/>
          <a:p>
            <a:pPr>
              <a:defRPr/>
            </a:pPr>
            <a:fld id="{08CD8AF1-3EF5-4047-9D67-5D0DA47F776B}" type="datetime1">
              <a:rPr lang="zh-TW" altLang="en-US" smtClean="0"/>
              <a:pPr>
                <a:defRPr/>
              </a:pPr>
              <a:t>2025/5/6</a:t>
            </a:fld>
            <a:endParaRPr lang="en-US" altLang="zh-TW" dirty="0"/>
          </a:p>
        </p:txBody>
      </p:sp>
      <p:sp>
        <p:nvSpPr>
          <p:cNvPr id="14" name="投影片編號版面配置區 4">
            <a:extLst>
              <a:ext uri="{FF2B5EF4-FFF2-40B4-BE49-F238E27FC236}">
                <a16:creationId xmlns:a16="http://schemas.microsoft.com/office/drawing/2014/main" id="{8A6233BE-3FB9-60F7-815B-BE60082D8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3350" y="6583363"/>
            <a:ext cx="628650" cy="274637"/>
          </a:xfrm>
        </p:spPr>
        <p:txBody>
          <a:bodyPr/>
          <a:lstStyle/>
          <a:p>
            <a:pPr>
              <a:defRPr/>
            </a:pPr>
            <a:fld id="{7659D447-ABE9-485C-A86D-087AFC813844}" type="slidenum">
              <a:rPr lang="en-US" altLang="zh-TW" smtClean="0"/>
              <a:pPr>
                <a:defRPr/>
              </a:pPr>
              <a:t>20</a:t>
            </a:fld>
            <a:endParaRPr lang="en-US" altLang="zh-TW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865DFD1-59AD-5B04-DFAA-7A0EB9B2D7BC}"/>
              </a:ext>
            </a:extLst>
          </p:cNvPr>
          <p:cNvSpPr txBox="1"/>
          <p:nvPr/>
        </p:nvSpPr>
        <p:spPr>
          <a:xfrm>
            <a:off x="838200" y="1403209"/>
            <a:ext cx="10515600" cy="2830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6400" indent="-40640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altLang="zh-TW" sz="1800" kern="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[1]	</a:t>
            </a:r>
            <a:r>
              <a:rPr lang="en-US" altLang="zh-TW" sz="1800" kern="0" dirty="0" err="1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U.Shin</a:t>
            </a:r>
            <a:r>
              <a:rPr lang="en-US" altLang="zh-TW" sz="1800" kern="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, </a:t>
            </a:r>
            <a:r>
              <a:rPr lang="en-US" altLang="zh-TW" sz="1800" kern="0" dirty="0" err="1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J.Park</a:t>
            </a:r>
            <a:r>
              <a:rPr lang="en-US" altLang="zh-TW" sz="1800" kern="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, </a:t>
            </a:r>
            <a:r>
              <a:rPr lang="en-US" altLang="zh-TW" sz="1800" kern="0" dirty="0" err="1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G.Shim</a:t>
            </a:r>
            <a:r>
              <a:rPr lang="en-US" altLang="zh-TW" sz="1800" kern="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, </a:t>
            </a:r>
            <a:r>
              <a:rPr lang="en-US" altLang="zh-TW" sz="1800" kern="0" dirty="0" err="1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F.Rameau</a:t>
            </a:r>
            <a:r>
              <a:rPr lang="en-US" altLang="zh-TW" sz="1800" kern="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, </a:t>
            </a:r>
            <a:r>
              <a:rPr lang="en-US" altLang="zh-TW" sz="1800" kern="0" dirty="0" err="1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andI</a:t>
            </a:r>
            <a:r>
              <a:rPr lang="en-US" altLang="zh-TW" sz="1800" kern="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. </a:t>
            </a:r>
            <a:r>
              <a:rPr lang="en-US" altLang="zh-TW" sz="1800" kern="0" dirty="0" err="1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S.Kweon</a:t>
            </a:r>
            <a:r>
              <a:rPr lang="en-US" altLang="zh-TW" sz="1800" kern="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, “Camera Exposure Control for Robust Robot Vision with Noise-Aware Image Quality Assessment,” Jul.2019, [Online]. Available: http://arxiv.org/abs/1907.12646</a:t>
            </a:r>
            <a:endParaRPr lang="zh-TW" altLang="zh-TW" sz="1800" kern="100" dirty="0">
              <a:effectLst/>
              <a:latin typeface="Aptos" panose="020B000402020202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406400" indent="-40640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altLang="zh-TW" sz="1800" kern="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[2]	</a:t>
            </a:r>
            <a:r>
              <a:rPr lang="en-US" altLang="zh-TW" sz="1800" kern="0" dirty="0" err="1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K.Lee</a:t>
            </a:r>
            <a:r>
              <a:rPr lang="en-US" altLang="zh-TW" sz="1800" kern="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, </a:t>
            </a:r>
            <a:r>
              <a:rPr lang="en-US" altLang="zh-TW" sz="1800" kern="0" dirty="0" err="1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U.Shin</a:t>
            </a:r>
            <a:r>
              <a:rPr lang="en-US" altLang="zh-TW" sz="1800" kern="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, </a:t>
            </a:r>
            <a:r>
              <a:rPr lang="en-US" altLang="zh-TW" sz="1800" kern="0" dirty="0" err="1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andB</a:t>
            </a:r>
            <a:r>
              <a:rPr lang="en-US" altLang="zh-TW" sz="1800" kern="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.-</a:t>
            </a:r>
            <a:r>
              <a:rPr lang="en-US" altLang="zh-TW" sz="1800" kern="0" dirty="0" err="1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U.Lee</a:t>
            </a:r>
            <a:r>
              <a:rPr lang="en-US" altLang="zh-TW" sz="1800" kern="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, “Learning to Control Camera Exposure via Reinforcement Learning,” Apr.2024, [Online]. Available: http://arxiv.org/abs/2404.01636</a:t>
            </a:r>
            <a:endParaRPr lang="zh-TW" altLang="zh-TW" sz="1800" kern="100" dirty="0">
              <a:effectLst/>
              <a:latin typeface="Aptos" panose="020B000402020202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406400" indent="-406400">
              <a:lnSpc>
                <a:spcPct val="115000"/>
              </a:lnSpc>
              <a:spcAft>
                <a:spcPts val="800"/>
              </a:spcAft>
            </a:pPr>
            <a:r>
              <a:rPr lang="en-US" altLang="zh-TW" sz="1800" kern="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[3]	</a:t>
            </a:r>
            <a:r>
              <a:rPr lang="en-US" altLang="zh-TW" sz="1800" kern="0" dirty="0" err="1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T.Haarnoja</a:t>
            </a:r>
            <a:r>
              <a:rPr lang="en-US" altLang="zh-TW" sz="1800" kern="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, </a:t>
            </a:r>
            <a:r>
              <a:rPr lang="en-US" altLang="zh-TW" sz="1800" kern="0" dirty="0" err="1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A.Zhou</a:t>
            </a:r>
            <a:r>
              <a:rPr lang="en-US" altLang="zh-TW" sz="1800" kern="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, </a:t>
            </a:r>
            <a:r>
              <a:rPr lang="en-US" altLang="zh-TW" sz="1800" kern="0" dirty="0" err="1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P.Abbeel</a:t>
            </a:r>
            <a:r>
              <a:rPr lang="en-US" altLang="zh-TW" sz="1800" kern="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, </a:t>
            </a:r>
            <a:r>
              <a:rPr lang="en-US" altLang="zh-TW" sz="1800" kern="0" dirty="0" err="1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andS.Levine</a:t>
            </a:r>
            <a:r>
              <a:rPr lang="en-US" altLang="zh-TW" sz="1800" kern="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, “Soft Actor-Critic: Off-Policy Maximum Entropy Deep Reinforcement Learning with a Stochastic Actor,” Jan.2018, [Online]. Available: http://arxiv.org/abs/1801.01290</a:t>
            </a:r>
            <a:endParaRPr lang="zh-TW" altLang="zh-TW" sz="1800" kern="100" dirty="0">
              <a:effectLst/>
              <a:latin typeface="Aptos" panose="020B000402020202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381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2849A-563E-C263-9B2A-7A4C4F93E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F9A520-6B56-2747-581A-266E8B29F5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84181"/>
            <a:ext cx="9144000" cy="2387600"/>
          </a:xfrm>
        </p:spPr>
        <p:txBody>
          <a:bodyPr>
            <a:normAutofit/>
          </a:bodyPr>
          <a:lstStyle/>
          <a:p>
            <a:r>
              <a:rPr lang="en-US" altLang="zh-TW" dirty="0"/>
              <a:t>Appendix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001024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09A98-9CF9-68AD-D819-16D26BEFC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11F71C-5419-2038-6106-183E11C97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8323"/>
            <a:ext cx="10515600" cy="419966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latin typeface="Helvetica Neue" panose="02000503000000020004"/>
                <a:cs typeface="Times New Roman" panose="02020603050405020304" pitchFamily="18" charset="0"/>
              </a:rPr>
              <a:t>Appendix</a:t>
            </a:r>
            <a:endParaRPr lang="zh-TW" altLang="en-US" dirty="0">
              <a:latin typeface="Helvetica Neue" panose="02000503000000020004"/>
              <a:cs typeface="Times New Roman" panose="02020603050405020304" pitchFamily="18" charset="0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23F7D8FF-A933-E8DF-64BE-887796FAA877}"/>
              </a:ext>
            </a:extLst>
          </p:cNvPr>
          <p:cNvCxnSpPr>
            <a:cxnSpLocks/>
          </p:cNvCxnSpPr>
          <p:nvPr/>
        </p:nvCxnSpPr>
        <p:spPr>
          <a:xfrm>
            <a:off x="838200" y="1071413"/>
            <a:ext cx="105156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日期版面配置區 3">
            <a:extLst>
              <a:ext uri="{FF2B5EF4-FFF2-40B4-BE49-F238E27FC236}">
                <a16:creationId xmlns:a16="http://schemas.microsoft.com/office/drawing/2014/main" id="{1B254955-C9BB-14BB-1448-33ACB354DF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83363"/>
            <a:ext cx="2057400" cy="274637"/>
          </a:xfrm>
        </p:spPr>
        <p:txBody>
          <a:bodyPr/>
          <a:lstStyle/>
          <a:p>
            <a:pPr>
              <a:defRPr/>
            </a:pPr>
            <a:fld id="{08CD8AF1-3EF5-4047-9D67-5D0DA47F776B}" type="datetime1">
              <a:rPr lang="zh-TW" altLang="en-US" smtClean="0"/>
              <a:pPr>
                <a:defRPr/>
              </a:pPr>
              <a:t>2025/5/6</a:t>
            </a:fld>
            <a:endParaRPr lang="en-US" altLang="zh-TW" dirty="0"/>
          </a:p>
        </p:txBody>
      </p:sp>
      <p:sp>
        <p:nvSpPr>
          <p:cNvPr id="14" name="投影片編號版面配置區 4">
            <a:extLst>
              <a:ext uri="{FF2B5EF4-FFF2-40B4-BE49-F238E27FC236}">
                <a16:creationId xmlns:a16="http://schemas.microsoft.com/office/drawing/2014/main" id="{97935FC2-C3A1-E8C1-40D4-3B1AD7C1E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3350" y="6583363"/>
            <a:ext cx="628650" cy="274637"/>
          </a:xfrm>
        </p:spPr>
        <p:txBody>
          <a:bodyPr/>
          <a:lstStyle/>
          <a:p>
            <a:pPr>
              <a:defRPr/>
            </a:pPr>
            <a:fld id="{7659D447-ABE9-485C-A86D-087AFC813844}" type="slidenum">
              <a:rPr lang="en-US" altLang="zh-TW" smtClean="0"/>
              <a:pPr>
                <a:defRPr/>
              </a:pPr>
              <a:t>22</a:t>
            </a:fld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6B506E7-95FD-07B2-B06E-68DF4AFE9E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13"/>
          <a:stretch/>
        </p:blipFill>
        <p:spPr>
          <a:xfrm>
            <a:off x="1601238" y="2027388"/>
            <a:ext cx="8989523" cy="3600000"/>
          </a:xfrm>
          <a:prstGeom prst="rect">
            <a:avLst/>
          </a:prstGeom>
        </p:spPr>
      </p:pic>
      <p:sp>
        <p:nvSpPr>
          <p:cNvPr id="6" name="內容版面配置區 4">
            <a:extLst>
              <a:ext uri="{FF2B5EF4-FFF2-40B4-BE49-F238E27FC236}">
                <a16:creationId xmlns:a16="http://schemas.microsoft.com/office/drawing/2014/main" id="{FF44113A-8AC6-2CC0-195B-21462504D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3508" y="5627388"/>
            <a:ext cx="1062054" cy="309413"/>
          </a:xfrm>
        </p:spPr>
        <p:txBody>
          <a:bodyPr>
            <a:normAutofit/>
          </a:bodyPr>
          <a:lstStyle/>
          <a:p>
            <a:pPr marL="0" indent="0" algn="ctr" defTabSz="685800" eaLnBrk="0" fontAlgn="base" hangingPunct="0">
              <a:spcBef>
                <a:spcPts val="750"/>
              </a:spcBef>
              <a:spcAft>
                <a:spcPct val="0"/>
              </a:spcAft>
              <a:buNone/>
              <a:defRPr/>
            </a:pPr>
            <a:r>
              <a:rPr lang="en-US" altLang="zh-TW" sz="1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4"/>
              </a:rPr>
              <a:t>Image Source</a:t>
            </a:r>
            <a:endParaRPr lang="en-US" altLang="zh-TW" sz="1200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422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51C96-06A9-87B4-A1C8-867283315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2EA21C-B2EF-7C86-E393-6C830D418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8323"/>
            <a:ext cx="10515600" cy="419966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latin typeface="Helvetica Neue" panose="02000503000000020004"/>
                <a:cs typeface="Times New Roman" panose="02020603050405020304" pitchFamily="18" charset="0"/>
              </a:rPr>
              <a:t>Camera Auto Exposure</a:t>
            </a:r>
            <a:endParaRPr lang="zh-TW" altLang="en-US" dirty="0">
              <a:latin typeface="Helvetica Neue" panose="02000503000000020004"/>
              <a:cs typeface="Times New Roman" panose="02020603050405020304" pitchFamily="18" charset="0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B1C002A7-4763-54DE-B3E3-DFC8C3629F9F}"/>
              </a:ext>
            </a:extLst>
          </p:cNvPr>
          <p:cNvCxnSpPr>
            <a:cxnSpLocks/>
          </p:cNvCxnSpPr>
          <p:nvPr/>
        </p:nvCxnSpPr>
        <p:spPr>
          <a:xfrm>
            <a:off x="838200" y="1071413"/>
            <a:ext cx="105156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日期版面配置區 3">
            <a:extLst>
              <a:ext uri="{FF2B5EF4-FFF2-40B4-BE49-F238E27FC236}">
                <a16:creationId xmlns:a16="http://schemas.microsoft.com/office/drawing/2014/main" id="{C105D851-740A-03BE-1323-63CF005852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83363"/>
            <a:ext cx="2057400" cy="274637"/>
          </a:xfrm>
        </p:spPr>
        <p:txBody>
          <a:bodyPr/>
          <a:lstStyle/>
          <a:p>
            <a:pPr>
              <a:defRPr/>
            </a:pPr>
            <a:fld id="{08CD8AF1-3EF5-4047-9D67-5D0DA47F776B}" type="datetime1">
              <a:rPr lang="zh-TW" altLang="en-US" smtClean="0"/>
              <a:pPr>
                <a:defRPr/>
              </a:pPr>
              <a:t>2025/5/6</a:t>
            </a:fld>
            <a:endParaRPr lang="en-US" altLang="zh-TW" dirty="0"/>
          </a:p>
        </p:txBody>
      </p:sp>
      <p:sp>
        <p:nvSpPr>
          <p:cNvPr id="14" name="投影片編號版面配置區 4">
            <a:extLst>
              <a:ext uri="{FF2B5EF4-FFF2-40B4-BE49-F238E27FC236}">
                <a16:creationId xmlns:a16="http://schemas.microsoft.com/office/drawing/2014/main" id="{D0171CEF-E3AB-F391-F100-B9C3DC13C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3350" y="6583363"/>
            <a:ext cx="628650" cy="274637"/>
          </a:xfrm>
        </p:spPr>
        <p:txBody>
          <a:bodyPr/>
          <a:lstStyle/>
          <a:p>
            <a:pPr>
              <a:defRPr/>
            </a:pPr>
            <a:fld id="{7659D447-ABE9-485C-A86D-087AFC813844}" type="slidenum">
              <a:rPr lang="en-US" altLang="zh-TW" smtClean="0"/>
              <a:pPr>
                <a:defRPr/>
              </a:pPr>
              <a:t>3</a:t>
            </a:fld>
            <a:endParaRPr lang="en-US" altLang="zh-TW" dirty="0"/>
          </a:p>
        </p:txBody>
      </p:sp>
      <p:pic>
        <p:nvPicPr>
          <p:cNvPr id="1026" name="Picture 2" descr="User Avatar">
            <a:extLst>
              <a:ext uri="{FF2B5EF4-FFF2-40B4-BE49-F238E27FC236}">
                <a16:creationId xmlns:a16="http://schemas.microsoft.com/office/drawing/2014/main" id="{F0571E29-531A-657C-673B-7C2EBE45B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45" y="1257880"/>
            <a:ext cx="5553109" cy="503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4">
            <a:extLst>
              <a:ext uri="{FF2B5EF4-FFF2-40B4-BE49-F238E27FC236}">
                <a16:creationId xmlns:a16="http://schemas.microsoft.com/office/drawing/2014/main" id="{2BE23B34-B7F2-94DF-72B7-374C506F7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0500" y="6289677"/>
            <a:ext cx="1062054" cy="309413"/>
          </a:xfrm>
        </p:spPr>
        <p:txBody>
          <a:bodyPr>
            <a:normAutofit/>
          </a:bodyPr>
          <a:lstStyle/>
          <a:p>
            <a:pPr marL="0" indent="0" algn="ctr" defTabSz="685800" eaLnBrk="0" fontAlgn="base" hangingPunct="0">
              <a:spcBef>
                <a:spcPts val="750"/>
              </a:spcBef>
              <a:spcAft>
                <a:spcPct val="0"/>
              </a:spcAft>
              <a:buNone/>
              <a:defRPr/>
            </a:pPr>
            <a:r>
              <a:rPr lang="en-US" altLang="zh-TW" sz="1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4"/>
              </a:rPr>
              <a:t>Image Source</a:t>
            </a:r>
            <a:endParaRPr lang="en-US" altLang="zh-TW" sz="1200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140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B1A24-431E-C3D5-7818-1D7D7495B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9B6D9ED-41A3-BCC1-98FD-6D1C4AF8B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8323"/>
            <a:ext cx="10515600" cy="419966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latin typeface="Helvetica Neue" panose="02000503000000020004"/>
                <a:cs typeface="Times New Roman" panose="02020603050405020304" pitchFamily="18" charset="0"/>
              </a:rPr>
              <a:t>Camera Auto Exposure</a:t>
            </a:r>
            <a:endParaRPr lang="zh-TW" altLang="en-US" dirty="0">
              <a:latin typeface="Helvetica Neue" panose="02000503000000020004"/>
              <a:cs typeface="Times New Roman" panose="02020603050405020304" pitchFamily="18" charset="0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30EFF762-135E-9AA6-0753-2DECF1AEABD5}"/>
              </a:ext>
            </a:extLst>
          </p:cNvPr>
          <p:cNvCxnSpPr>
            <a:cxnSpLocks/>
          </p:cNvCxnSpPr>
          <p:nvPr/>
        </p:nvCxnSpPr>
        <p:spPr>
          <a:xfrm>
            <a:off x="838200" y="1071413"/>
            <a:ext cx="105156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日期版面配置區 3">
            <a:extLst>
              <a:ext uri="{FF2B5EF4-FFF2-40B4-BE49-F238E27FC236}">
                <a16:creationId xmlns:a16="http://schemas.microsoft.com/office/drawing/2014/main" id="{D0BD369A-C503-833F-F0F9-5AF1B6DD7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83363"/>
            <a:ext cx="2057400" cy="274637"/>
          </a:xfrm>
        </p:spPr>
        <p:txBody>
          <a:bodyPr/>
          <a:lstStyle/>
          <a:p>
            <a:pPr>
              <a:defRPr/>
            </a:pPr>
            <a:fld id="{08CD8AF1-3EF5-4047-9D67-5D0DA47F776B}" type="datetime1">
              <a:rPr lang="zh-TW" altLang="en-US" smtClean="0"/>
              <a:pPr>
                <a:defRPr/>
              </a:pPr>
              <a:t>2025/5/6</a:t>
            </a:fld>
            <a:endParaRPr lang="en-US" altLang="zh-TW" dirty="0"/>
          </a:p>
        </p:txBody>
      </p:sp>
      <p:sp>
        <p:nvSpPr>
          <p:cNvPr id="14" name="投影片編號版面配置區 4">
            <a:extLst>
              <a:ext uri="{FF2B5EF4-FFF2-40B4-BE49-F238E27FC236}">
                <a16:creationId xmlns:a16="http://schemas.microsoft.com/office/drawing/2014/main" id="{E036AA10-13F5-AF76-7A16-9562F344A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3350" y="6583363"/>
            <a:ext cx="628650" cy="274637"/>
          </a:xfrm>
        </p:spPr>
        <p:txBody>
          <a:bodyPr/>
          <a:lstStyle/>
          <a:p>
            <a:pPr>
              <a:defRPr/>
            </a:pPr>
            <a:fld id="{7659D447-ABE9-485C-A86D-087AFC813844}" type="slidenum">
              <a:rPr lang="en-US" altLang="zh-TW" smtClean="0"/>
              <a:pPr>
                <a:defRPr/>
              </a:pPr>
              <a:t>4</a:t>
            </a:fld>
            <a:endParaRPr lang="en-US" altLang="zh-TW" dirty="0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9CAC2515-FE1E-4D37-58E6-4B4FED197E57}"/>
              </a:ext>
            </a:extLst>
          </p:cNvPr>
          <p:cNvGrpSpPr/>
          <p:nvPr/>
        </p:nvGrpSpPr>
        <p:grpSpPr>
          <a:xfrm>
            <a:off x="1775998" y="1666341"/>
            <a:ext cx="8640003" cy="4322094"/>
            <a:chOff x="1775999" y="1665294"/>
            <a:chExt cx="8640003" cy="4322094"/>
          </a:xfrm>
        </p:grpSpPr>
        <p:pic>
          <p:nvPicPr>
            <p:cNvPr id="4" name="圖片 3" descr="一張含有 樂器, 音樂, 吉他, 弦樂器 的圖片&#10;&#10;AI 產生的內容可能不正確。">
              <a:extLst>
                <a:ext uri="{FF2B5EF4-FFF2-40B4-BE49-F238E27FC236}">
                  <a16:creationId xmlns:a16="http://schemas.microsoft.com/office/drawing/2014/main" id="{FB97511A-BDC7-821E-720E-FE2763067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936000" y="2387388"/>
              <a:ext cx="4320000" cy="2880000"/>
            </a:xfrm>
            <a:prstGeom prst="rect">
              <a:avLst/>
            </a:prstGeom>
          </p:spPr>
        </p:pic>
        <p:pic>
          <p:nvPicPr>
            <p:cNvPr id="6" name="圖片 5" descr="一張含有 樂器, 音樂, 吉他, 弦樂器 的圖片&#10;&#10;AI 產生的內容可能不正確。">
              <a:extLst>
                <a:ext uri="{FF2B5EF4-FFF2-40B4-BE49-F238E27FC236}">
                  <a16:creationId xmlns:a16="http://schemas.microsoft.com/office/drawing/2014/main" id="{A1335BE0-2511-FC96-BBB5-675E7956A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816002" y="2387388"/>
              <a:ext cx="4319999" cy="2880000"/>
            </a:xfrm>
            <a:prstGeom prst="rect">
              <a:avLst/>
            </a:prstGeom>
          </p:spPr>
        </p:pic>
        <p:pic>
          <p:nvPicPr>
            <p:cNvPr id="9" name="圖片 8" descr="一張含有 螢幕擷取畫面, 黑色, 黑暗, 隱形 的圖片&#10;&#10;AI 產生的內容可能不正確。">
              <a:extLst>
                <a:ext uri="{FF2B5EF4-FFF2-40B4-BE49-F238E27FC236}">
                  <a16:creationId xmlns:a16="http://schemas.microsoft.com/office/drawing/2014/main" id="{7C3D4335-0399-4757-E087-351703BA4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55999" y="2385294"/>
              <a:ext cx="4319999" cy="2880000"/>
            </a:xfrm>
            <a:prstGeom prst="rect">
              <a:avLst/>
            </a:prstGeom>
          </p:spPr>
        </p:pic>
      </p:grpSp>
      <p:sp>
        <p:nvSpPr>
          <p:cNvPr id="11" name="內容版面配置區 4">
            <a:extLst>
              <a:ext uri="{FF2B5EF4-FFF2-40B4-BE49-F238E27FC236}">
                <a16:creationId xmlns:a16="http://schemas.microsoft.com/office/drawing/2014/main" id="{A09EAE08-3CA6-D968-A246-E26C2FA49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9124"/>
            <a:ext cx="10515600" cy="508002"/>
          </a:xfrm>
        </p:spPr>
        <p:txBody>
          <a:bodyPr>
            <a:normAutofit/>
          </a:bodyPr>
          <a:lstStyle/>
          <a:p>
            <a:pPr algn="just" defTabSz="685800" eaLnBrk="0" fontAlgn="base" hangingPunct="0">
              <a:spcBef>
                <a:spcPts val="750"/>
              </a:spcBef>
              <a:spcAft>
                <a:spcPct val="0"/>
              </a:spcAft>
              <a:defRPr/>
            </a:pPr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Difference shutter speed &amp; ISO setting (by Sony </a:t>
            </a:r>
            <a:r>
              <a:rPr lang="el-GR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α</a:t>
            </a:r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-6400)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A725175-897D-ABC9-F6E0-342EF68710AE}"/>
              </a:ext>
            </a:extLst>
          </p:cNvPr>
          <p:cNvSpPr txBox="1"/>
          <p:nvPr/>
        </p:nvSpPr>
        <p:spPr>
          <a:xfrm>
            <a:off x="2306359" y="5986341"/>
            <a:ext cx="18192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1/160s, ISO=100</a:t>
            </a:r>
            <a:endParaRPr lang="zh-TW" altLang="en-US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BB0D8F4-C8A4-78C0-EB6D-092C785B4A92}"/>
              </a:ext>
            </a:extLst>
          </p:cNvPr>
          <p:cNvSpPr txBox="1"/>
          <p:nvPr/>
        </p:nvSpPr>
        <p:spPr>
          <a:xfrm>
            <a:off x="5113301" y="5986341"/>
            <a:ext cx="19653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1/160s, ISO=2500</a:t>
            </a:r>
          </a:p>
          <a:p>
            <a:pPr algn="ctr"/>
            <a:r>
              <a:rPr lang="en-US" altLang="zh-TW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Auto mode</a:t>
            </a:r>
            <a:endParaRPr lang="zh-TW" altLang="en-US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8C834253-6139-8E08-81C0-67DFEB184E52}"/>
              </a:ext>
            </a:extLst>
          </p:cNvPr>
          <p:cNvSpPr txBox="1"/>
          <p:nvPr/>
        </p:nvSpPr>
        <p:spPr>
          <a:xfrm>
            <a:off x="7993301" y="5986341"/>
            <a:ext cx="1965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1s, ISO=</a:t>
            </a:r>
            <a:r>
              <a:rPr lang="en-US" altLang="zh-TW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en-US" altLang="zh-TW" sz="18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735234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30339-C241-68C3-9753-31A757194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EEEF56-A906-4CDB-675D-455DD1FE3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8323"/>
            <a:ext cx="10515600" cy="419966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latin typeface="Helvetica Neue" panose="02000503000000020004"/>
                <a:cs typeface="Times New Roman" panose="02020603050405020304" pitchFamily="18" charset="0"/>
              </a:rPr>
              <a:t>Camera Auto Exposure</a:t>
            </a:r>
            <a:endParaRPr lang="zh-TW" altLang="en-US" dirty="0">
              <a:latin typeface="Helvetica Neue" panose="02000503000000020004"/>
              <a:cs typeface="Times New Roman" panose="02020603050405020304" pitchFamily="18" charset="0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350537EA-A2DD-E005-D566-C9A179455356}"/>
              </a:ext>
            </a:extLst>
          </p:cNvPr>
          <p:cNvCxnSpPr>
            <a:cxnSpLocks/>
          </p:cNvCxnSpPr>
          <p:nvPr/>
        </p:nvCxnSpPr>
        <p:spPr>
          <a:xfrm>
            <a:off x="838200" y="1071413"/>
            <a:ext cx="105156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日期版面配置區 3">
            <a:extLst>
              <a:ext uri="{FF2B5EF4-FFF2-40B4-BE49-F238E27FC236}">
                <a16:creationId xmlns:a16="http://schemas.microsoft.com/office/drawing/2014/main" id="{CC11CAD1-1A87-C17B-2E61-C2F434D8C2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83363"/>
            <a:ext cx="2057400" cy="274637"/>
          </a:xfrm>
        </p:spPr>
        <p:txBody>
          <a:bodyPr/>
          <a:lstStyle/>
          <a:p>
            <a:pPr>
              <a:defRPr/>
            </a:pPr>
            <a:fld id="{08CD8AF1-3EF5-4047-9D67-5D0DA47F776B}" type="datetime1">
              <a:rPr lang="zh-TW" altLang="en-US" smtClean="0"/>
              <a:pPr>
                <a:defRPr/>
              </a:pPr>
              <a:t>2025/5/6</a:t>
            </a:fld>
            <a:endParaRPr lang="en-US" altLang="zh-TW" dirty="0"/>
          </a:p>
        </p:txBody>
      </p:sp>
      <p:sp>
        <p:nvSpPr>
          <p:cNvPr id="14" name="投影片編號版面配置區 4">
            <a:extLst>
              <a:ext uri="{FF2B5EF4-FFF2-40B4-BE49-F238E27FC236}">
                <a16:creationId xmlns:a16="http://schemas.microsoft.com/office/drawing/2014/main" id="{7E95EE42-C62B-483F-2C4A-07067A1DC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3350" y="6583363"/>
            <a:ext cx="628650" cy="274637"/>
          </a:xfrm>
        </p:spPr>
        <p:txBody>
          <a:bodyPr/>
          <a:lstStyle/>
          <a:p>
            <a:pPr>
              <a:defRPr/>
            </a:pPr>
            <a:fld id="{7659D447-ABE9-485C-A86D-087AFC813844}" type="slidenum">
              <a:rPr lang="en-US" altLang="zh-TW" smtClean="0"/>
              <a:pPr>
                <a:defRPr/>
              </a:pPr>
              <a:t>5</a:t>
            </a:fld>
            <a:endParaRPr lang="en-US" altLang="zh-TW" dirty="0"/>
          </a:p>
        </p:txBody>
      </p:sp>
      <p:sp>
        <p:nvSpPr>
          <p:cNvPr id="11" name="內容版面配置區 4">
            <a:extLst>
              <a:ext uri="{FF2B5EF4-FFF2-40B4-BE49-F238E27FC236}">
                <a16:creationId xmlns:a16="http://schemas.microsoft.com/office/drawing/2014/main" id="{82D60601-F9F3-E6A8-44EE-0396C1650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9124"/>
            <a:ext cx="10515600" cy="508002"/>
          </a:xfrm>
        </p:spPr>
        <p:txBody>
          <a:bodyPr>
            <a:normAutofit/>
          </a:bodyPr>
          <a:lstStyle/>
          <a:p>
            <a:pPr algn="just" defTabSz="685800" eaLnBrk="0" fontAlgn="base" hangingPunct="0">
              <a:spcBef>
                <a:spcPts val="750"/>
              </a:spcBef>
              <a:spcAft>
                <a:spcPct val="0"/>
              </a:spcAft>
              <a:defRPr/>
            </a:pPr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Same shutter speed (1/50s) &amp; difference ISO setting (by Sony </a:t>
            </a:r>
            <a:r>
              <a:rPr lang="el-GR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α</a:t>
            </a:r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-6400)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4545D71A-B1A3-0B16-5582-660CF9F2921D}"/>
              </a:ext>
            </a:extLst>
          </p:cNvPr>
          <p:cNvSpPr txBox="1"/>
          <p:nvPr/>
        </p:nvSpPr>
        <p:spPr>
          <a:xfrm>
            <a:off x="2306359" y="5986341"/>
            <a:ext cx="18192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ISO=320</a:t>
            </a:r>
            <a:endParaRPr lang="zh-TW" altLang="en-US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47D7626-6476-7396-0812-70EDEE89D76B}"/>
              </a:ext>
            </a:extLst>
          </p:cNvPr>
          <p:cNvSpPr txBox="1"/>
          <p:nvPr/>
        </p:nvSpPr>
        <p:spPr>
          <a:xfrm>
            <a:off x="5113301" y="5986341"/>
            <a:ext cx="1965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ISO=640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239C827E-8529-B7F0-3133-13DCBE272136}"/>
              </a:ext>
            </a:extLst>
          </p:cNvPr>
          <p:cNvSpPr txBox="1"/>
          <p:nvPr/>
        </p:nvSpPr>
        <p:spPr>
          <a:xfrm>
            <a:off x="7993301" y="5986341"/>
            <a:ext cx="1965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ISO=2000</a:t>
            </a: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EA5E1FDD-E254-FFF4-F5FB-9DF25950307B}"/>
              </a:ext>
            </a:extLst>
          </p:cNvPr>
          <p:cNvGrpSpPr/>
          <p:nvPr/>
        </p:nvGrpSpPr>
        <p:grpSpPr>
          <a:xfrm>
            <a:off x="1776001" y="1662545"/>
            <a:ext cx="8639999" cy="4319999"/>
            <a:chOff x="636141" y="1634837"/>
            <a:chExt cx="8639999" cy="4319999"/>
          </a:xfrm>
        </p:grpSpPr>
        <p:pic>
          <p:nvPicPr>
            <p:cNvPr id="5" name="圖片 4" descr="一張含有 樂器, 吉他, 音樂, 弦樂器 的圖片&#10;&#10;AI 產生的內容可能不正確。">
              <a:extLst>
                <a:ext uri="{FF2B5EF4-FFF2-40B4-BE49-F238E27FC236}">
                  <a16:creationId xmlns:a16="http://schemas.microsoft.com/office/drawing/2014/main" id="{94679B40-08C6-9C9B-2E4F-9D8005EDB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83859" y="2354837"/>
              <a:ext cx="4319999" cy="2880000"/>
            </a:xfrm>
            <a:prstGeom prst="rect">
              <a:avLst/>
            </a:prstGeom>
          </p:spPr>
        </p:pic>
        <p:pic>
          <p:nvPicPr>
            <p:cNvPr id="12" name="圖片 11" descr="一張含有 樂器, 音樂, 吉他, 弦樂器 的圖片&#10;&#10;AI 產生的內容可能不正確。">
              <a:extLst>
                <a:ext uri="{FF2B5EF4-FFF2-40B4-BE49-F238E27FC236}">
                  <a16:creationId xmlns:a16="http://schemas.microsoft.com/office/drawing/2014/main" id="{505B096D-3D69-5FC4-780C-BD9B8262C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796138" y="2354837"/>
              <a:ext cx="4319999" cy="2880000"/>
            </a:xfrm>
            <a:prstGeom prst="rect">
              <a:avLst/>
            </a:prstGeom>
          </p:spPr>
        </p:pic>
        <p:pic>
          <p:nvPicPr>
            <p:cNvPr id="19" name="圖片 18" descr="一張含有 樂器, 音樂, 吉他, 弦樂器 的圖片&#10;&#10;AI 產生的內容可能不正確。">
              <a:extLst>
                <a:ext uri="{FF2B5EF4-FFF2-40B4-BE49-F238E27FC236}">
                  <a16:creationId xmlns:a16="http://schemas.microsoft.com/office/drawing/2014/main" id="{EF6292A5-59A9-F558-CC6A-093C34953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676140" y="2354837"/>
              <a:ext cx="4319999" cy="28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7132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2DE73-9028-399A-C19F-0A2196A6C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DDE04D-C005-D803-3030-F3F2079AF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8323"/>
            <a:ext cx="10515600" cy="419966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latin typeface="Helvetica Neue" panose="02000503000000020004"/>
                <a:cs typeface="Times New Roman" panose="02020603050405020304" pitchFamily="18" charset="0"/>
              </a:rPr>
              <a:t>Camera Auto Exposure</a:t>
            </a:r>
            <a:endParaRPr lang="zh-TW" altLang="en-US" dirty="0">
              <a:latin typeface="Helvetica Neue" panose="02000503000000020004"/>
              <a:cs typeface="Times New Roman" panose="02020603050405020304" pitchFamily="18" charset="0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89E8237E-F7C4-14E8-EB35-B08FB7155209}"/>
              </a:ext>
            </a:extLst>
          </p:cNvPr>
          <p:cNvCxnSpPr>
            <a:cxnSpLocks/>
          </p:cNvCxnSpPr>
          <p:nvPr/>
        </p:nvCxnSpPr>
        <p:spPr>
          <a:xfrm>
            <a:off x="838200" y="1071413"/>
            <a:ext cx="105156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日期版面配置區 3">
            <a:extLst>
              <a:ext uri="{FF2B5EF4-FFF2-40B4-BE49-F238E27FC236}">
                <a16:creationId xmlns:a16="http://schemas.microsoft.com/office/drawing/2014/main" id="{B364802A-5895-8E65-5CE4-41A65A2E2D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83363"/>
            <a:ext cx="2057400" cy="274637"/>
          </a:xfrm>
        </p:spPr>
        <p:txBody>
          <a:bodyPr/>
          <a:lstStyle/>
          <a:p>
            <a:pPr>
              <a:defRPr/>
            </a:pPr>
            <a:fld id="{08CD8AF1-3EF5-4047-9D67-5D0DA47F776B}" type="datetime1">
              <a:rPr lang="zh-TW" altLang="en-US" smtClean="0"/>
              <a:pPr>
                <a:defRPr/>
              </a:pPr>
              <a:t>2025/5/6</a:t>
            </a:fld>
            <a:endParaRPr lang="en-US" altLang="zh-TW" dirty="0"/>
          </a:p>
        </p:txBody>
      </p:sp>
      <p:sp>
        <p:nvSpPr>
          <p:cNvPr id="14" name="投影片編號版面配置區 4">
            <a:extLst>
              <a:ext uri="{FF2B5EF4-FFF2-40B4-BE49-F238E27FC236}">
                <a16:creationId xmlns:a16="http://schemas.microsoft.com/office/drawing/2014/main" id="{30459AF6-30B2-2906-3884-65FE4B4D8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3350" y="6583363"/>
            <a:ext cx="628650" cy="274637"/>
          </a:xfrm>
        </p:spPr>
        <p:txBody>
          <a:bodyPr/>
          <a:lstStyle/>
          <a:p>
            <a:pPr>
              <a:defRPr/>
            </a:pPr>
            <a:fld id="{7659D447-ABE9-485C-A86D-087AFC813844}" type="slidenum">
              <a:rPr lang="en-US" altLang="zh-TW" smtClean="0"/>
              <a:pPr>
                <a:defRPr/>
              </a:pPr>
              <a:t>6</a:t>
            </a:fld>
            <a:endParaRPr lang="en-US" altLang="zh-TW" dirty="0"/>
          </a:p>
        </p:txBody>
      </p:sp>
      <p:sp>
        <p:nvSpPr>
          <p:cNvPr id="11" name="內容版面配置區 4">
            <a:extLst>
              <a:ext uri="{FF2B5EF4-FFF2-40B4-BE49-F238E27FC236}">
                <a16:creationId xmlns:a16="http://schemas.microsoft.com/office/drawing/2014/main" id="{FBA5F3D8-8E5E-6212-D461-42CD6F5F1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9124"/>
            <a:ext cx="10515600" cy="508002"/>
          </a:xfrm>
        </p:spPr>
        <p:txBody>
          <a:bodyPr>
            <a:normAutofit/>
          </a:bodyPr>
          <a:lstStyle/>
          <a:p>
            <a:pPr algn="just" defTabSz="685800" eaLnBrk="0" fontAlgn="base" hangingPunct="0">
              <a:spcBef>
                <a:spcPts val="750"/>
              </a:spcBef>
              <a:spcAft>
                <a:spcPct val="0"/>
              </a:spcAft>
              <a:defRPr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High</a:t>
            </a:r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ISO setting will let image noisy (in JPEG file)</a:t>
            </a: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8C28C130-5E27-6DD6-947A-A1B38F769B81}"/>
              </a:ext>
            </a:extLst>
          </p:cNvPr>
          <p:cNvGrpSpPr/>
          <p:nvPr/>
        </p:nvGrpSpPr>
        <p:grpSpPr>
          <a:xfrm>
            <a:off x="1236000" y="1939532"/>
            <a:ext cx="9720000" cy="3240000"/>
            <a:chOff x="1236000" y="2207389"/>
            <a:chExt cx="9720000" cy="3240000"/>
          </a:xfrm>
        </p:grpSpPr>
        <p:pic>
          <p:nvPicPr>
            <p:cNvPr id="4" name="圖片 3" descr="一張含有 樂器, 音樂, 吉他, 弦樂器 的圖片&#10;&#10;AI 產生的內容可能不正確。">
              <a:extLst>
                <a:ext uri="{FF2B5EF4-FFF2-40B4-BE49-F238E27FC236}">
                  <a16:creationId xmlns:a16="http://schemas.microsoft.com/office/drawing/2014/main" id="{57949752-084D-E3CB-39CD-F9430E072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000" y="2207389"/>
              <a:ext cx="4860000" cy="3240000"/>
            </a:xfrm>
            <a:prstGeom prst="rect">
              <a:avLst/>
            </a:prstGeom>
          </p:spPr>
        </p:pic>
        <p:pic>
          <p:nvPicPr>
            <p:cNvPr id="6" name="圖片 5" descr="一張含有 馬鞍, 地面 的圖片&#10;&#10;AI 產生的內容可能不正確。">
              <a:extLst>
                <a:ext uri="{FF2B5EF4-FFF2-40B4-BE49-F238E27FC236}">
                  <a16:creationId xmlns:a16="http://schemas.microsoft.com/office/drawing/2014/main" id="{D54326E7-C6B1-99EE-5930-AB46A2159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2207389"/>
              <a:ext cx="4860000" cy="3240000"/>
            </a:xfrm>
            <a:prstGeom prst="rect">
              <a:avLst/>
            </a:prstGeom>
          </p:spPr>
        </p:pic>
      </p:grpSp>
      <p:sp>
        <p:nvSpPr>
          <p:cNvPr id="9" name="文字方塊 8">
            <a:extLst>
              <a:ext uri="{FF2B5EF4-FFF2-40B4-BE49-F238E27FC236}">
                <a16:creationId xmlns:a16="http://schemas.microsoft.com/office/drawing/2014/main" id="{B5978DD4-F276-E9C1-F371-28BBDE2A48C2}"/>
              </a:ext>
            </a:extLst>
          </p:cNvPr>
          <p:cNvSpPr txBox="1"/>
          <p:nvPr/>
        </p:nvSpPr>
        <p:spPr>
          <a:xfrm>
            <a:off x="2683302" y="5179532"/>
            <a:ext cx="1965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ISO=2500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8B0C2D2-F240-89B1-E185-651AAAAE4913}"/>
              </a:ext>
            </a:extLst>
          </p:cNvPr>
          <p:cNvSpPr txBox="1"/>
          <p:nvPr/>
        </p:nvSpPr>
        <p:spPr>
          <a:xfrm>
            <a:off x="7543302" y="5179532"/>
            <a:ext cx="1965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ISO=65535</a:t>
            </a:r>
          </a:p>
        </p:txBody>
      </p:sp>
    </p:spTree>
    <p:extLst>
      <p:ext uri="{BB962C8B-B14F-4D97-AF65-F5344CB8AC3E}">
        <p14:creationId xmlns:p14="http://schemas.microsoft.com/office/powerpoint/2010/main" val="2741810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9D583-FE01-6BC3-F33E-3C8A90C2E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6482F42-321A-EEF5-5573-CDF7974F7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8323"/>
            <a:ext cx="10515600" cy="419966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latin typeface="Helvetica Neue" panose="02000503000000020004"/>
                <a:cs typeface="Times New Roman" panose="02020603050405020304" pitchFamily="18" charset="0"/>
              </a:rPr>
              <a:t>Camera Auto Exposure</a:t>
            </a:r>
            <a:endParaRPr lang="zh-TW" altLang="en-US" dirty="0">
              <a:latin typeface="Helvetica Neue" panose="02000503000000020004"/>
              <a:cs typeface="Times New Roman" panose="02020603050405020304" pitchFamily="18" charset="0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0F8A9E7C-A23F-E54E-1210-62F71F72EC18}"/>
              </a:ext>
            </a:extLst>
          </p:cNvPr>
          <p:cNvCxnSpPr>
            <a:cxnSpLocks/>
          </p:cNvCxnSpPr>
          <p:nvPr/>
        </p:nvCxnSpPr>
        <p:spPr>
          <a:xfrm>
            <a:off x="838200" y="1071413"/>
            <a:ext cx="105156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日期版面配置區 3">
            <a:extLst>
              <a:ext uri="{FF2B5EF4-FFF2-40B4-BE49-F238E27FC236}">
                <a16:creationId xmlns:a16="http://schemas.microsoft.com/office/drawing/2014/main" id="{949AB940-6DF8-EBCA-573C-64A3C61637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83363"/>
            <a:ext cx="2057400" cy="274637"/>
          </a:xfrm>
        </p:spPr>
        <p:txBody>
          <a:bodyPr/>
          <a:lstStyle/>
          <a:p>
            <a:pPr>
              <a:defRPr/>
            </a:pPr>
            <a:fld id="{08CD8AF1-3EF5-4047-9D67-5D0DA47F776B}" type="datetime1">
              <a:rPr lang="zh-TW" altLang="en-US" smtClean="0"/>
              <a:pPr>
                <a:defRPr/>
              </a:pPr>
              <a:t>2025/5/6</a:t>
            </a:fld>
            <a:endParaRPr lang="en-US" altLang="zh-TW" dirty="0"/>
          </a:p>
        </p:txBody>
      </p:sp>
      <p:sp>
        <p:nvSpPr>
          <p:cNvPr id="14" name="投影片編號版面配置區 4">
            <a:extLst>
              <a:ext uri="{FF2B5EF4-FFF2-40B4-BE49-F238E27FC236}">
                <a16:creationId xmlns:a16="http://schemas.microsoft.com/office/drawing/2014/main" id="{5C4EF580-CB1C-C8A7-44A6-88AA96A2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3350" y="6583363"/>
            <a:ext cx="628650" cy="274637"/>
          </a:xfrm>
        </p:spPr>
        <p:txBody>
          <a:bodyPr/>
          <a:lstStyle/>
          <a:p>
            <a:pPr>
              <a:defRPr/>
            </a:pPr>
            <a:fld id="{7659D447-ABE9-485C-A86D-087AFC813844}" type="slidenum">
              <a:rPr lang="en-US" altLang="zh-TW" smtClean="0"/>
              <a:pPr>
                <a:defRPr/>
              </a:pPr>
              <a:t>7</a:t>
            </a:fld>
            <a:endParaRPr lang="en-US" altLang="zh-TW" dirty="0"/>
          </a:p>
        </p:txBody>
      </p:sp>
      <p:sp>
        <p:nvSpPr>
          <p:cNvPr id="11" name="內容版面配置區 4">
            <a:extLst>
              <a:ext uri="{FF2B5EF4-FFF2-40B4-BE49-F238E27FC236}">
                <a16:creationId xmlns:a16="http://schemas.microsoft.com/office/drawing/2014/main" id="{09E925A8-B26B-52EA-CC47-AE6E140E7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9124"/>
            <a:ext cx="10515600" cy="508002"/>
          </a:xfrm>
        </p:spPr>
        <p:txBody>
          <a:bodyPr>
            <a:normAutofit/>
          </a:bodyPr>
          <a:lstStyle/>
          <a:p>
            <a:pPr algn="just" defTabSz="685800" eaLnBrk="0" fontAlgn="base" hangingPunct="0">
              <a:spcBef>
                <a:spcPts val="750"/>
              </a:spcBef>
              <a:spcAft>
                <a:spcPct val="0"/>
              </a:spcAft>
              <a:defRPr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High</a:t>
            </a:r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ISO setting will let image noisy</a:t>
            </a:r>
            <a:r>
              <a:rPr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(in RAW file)</a:t>
            </a:r>
          </a:p>
        </p:txBody>
      </p:sp>
      <p:pic>
        <p:nvPicPr>
          <p:cNvPr id="24" name="圖片 23" descr="一張含有 音樂, 樂器, 吉他, 弦樂器 的圖片&#10;&#10;AI 產生的內容可能不正確。">
            <a:extLst>
              <a:ext uri="{FF2B5EF4-FFF2-40B4-BE49-F238E27FC236}">
                <a16:creationId xmlns:a16="http://schemas.microsoft.com/office/drawing/2014/main" id="{E201D817-9B63-EAFD-F011-B93780837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000" y="1939532"/>
            <a:ext cx="4860000" cy="3240000"/>
          </a:xfrm>
          <a:prstGeom prst="rect">
            <a:avLst/>
          </a:prstGeom>
        </p:spPr>
      </p:pic>
      <p:pic>
        <p:nvPicPr>
          <p:cNvPr id="29" name="圖片 28" descr="一張含有 藝術 的圖片&#10;&#10;AI 產生的內容可能不正確。">
            <a:extLst>
              <a:ext uri="{FF2B5EF4-FFF2-40B4-BE49-F238E27FC236}">
                <a16:creationId xmlns:a16="http://schemas.microsoft.com/office/drawing/2014/main" id="{33E17198-82CD-9000-2B68-8397D214D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39532"/>
            <a:ext cx="4860000" cy="3240000"/>
          </a:xfrm>
          <a:prstGeom prst="rect">
            <a:avLst/>
          </a:prstGeom>
        </p:spPr>
      </p:pic>
      <p:sp>
        <p:nvSpPr>
          <p:cNvPr id="30" name="文字方塊 29">
            <a:extLst>
              <a:ext uri="{FF2B5EF4-FFF2-40B4-BE49-F238E27FC236}">
                <a16:creationId xmlns:a16="http://schemas.microsoft.com/office/drawing/2014/main" id="{1FB89323-E109-0228-3573-C0D251911C58}"/>
              </a:ext>
            </a:extLst>
          </p:cNvPr>
          <p:cNvSpPr txBox="1"/>
          <p:nvPr/>
        </p:nvSpPr>
        <p:spPr>
          <a:xfrm>
            <a:off x="2683302" y="5179532"/>
            <a:ext cx="1965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ISO=2500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506C92E9-0043-7ED3-1800-1E0FB54D9DC3}"/>
              </a:ext>
            </a:extLst>
          </p:cNvPr>
          <p:cNvSpPr txBox="1"/>
          <p:nvPr/>
        </p:nvSpPr>
        <p:spPr>
          <a:xfrm>
            <a:off x="7543302" y="5179532"/>
            <a:ext cx="1965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ISO=65535</a:t>
            </a:r>
          </a:p>
        </p:txBody>
      </p:sp>
    </p:spTree>
    <p:extLst>
      <p:ext uri="{BB962C8B-B14F-4D97-AF65-F5344CB8AC3E}">
        <p14:creationId xmlns:p14="http://schemas.microsoft.com/office/powerpoint/2010/main" val="2641614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4A2FE-7285-F4A8-4F9B-B53A0B1F3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BCED9B4-1E13-97A1-2BDD-5E3E6ACD1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8323"/>
            <a:ext cx="10515600" cy="419966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latin typeface="Helvetica Neue" panose="02000503000000020004"/>
                <a:cs typeface="Times New Roman" panose="02020603050405020304" pitchFamily="18" charset="0"/>
              </a:rPr>
              <a:t>Reinforcement Learning</a:t>
            </a:r>
            <a:endParaRPr lang="zh-TW" altLang="en-US" dirty="0">
              <a:latin typeface="Helvetica Neue" panose="02000503000000020004"/>
              <a:cs typeface="Times New Roman" panose="02020603050405020304" pitchFamily="18" charset="0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D5AC90C9-BEBD-CD7E-A704-F357F1F1269F}"/>
              </a:ext>
            </a:extLst>
          </p:cNvPr>
          <p:cNvCxnSpPr>
            <a:cxnSpLocks/>
          </p:cNvCxnSpPr>
          <p:nvPr/>
        </p:nvCxnSpPr>
        <p:spPr>
          <a:xfrm>
            <a:off x="838200" y="1071413"/>
            <a:ext cx="105156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日期版面配置區 3">
            <a:extLst>
              <a:ext uri="{FF2B5EF4-FFF2-40B4-BE49-F238E27FC236}">
                <a16:creationId xmlns:a16="http://schemas.microsoft.com/office/drawing/2014/main" id="{3264A56B-84E6-2EE9-8C80-21F0FE1B1F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83363"/>
            <a:ext cx="2057400" cy="274637"/>
          </a:xfrm>
        </p:spPr>
        <p:txBody>
          <a:bodyPr/>
          <a:lstStyle/>
          <a:p>
            <a:pPr>
              <a:defRPr/>
            </a:pPr>
            <a:fld id="{08CD8AF1-3EF5-4047-9D67-5D0DA47F776B}" type="datetime1">
              <a:rPr lang="zh-TW" altLang="en-US" smtClean="0"/>
              <a:pPr>
                <a:defRPr/>
              </a:pPr>
              <a:t>2025/5/6</a:t>
            </a:fld>
            <a:endParaRPr lang="en-US" altLang="zh-TW" dirty="0"/>
          </a:p>
        </p:txBody>
      </p:sp>
      <p:sp>
        <p:nvSpPr>
          <p:cNvPr id="14" name="投影片編號版面配置區 4">
            <a:extLst>
              <a:ext uri="{FF2B5EF4-FFF2-40B4-BE49-F238E27FC236}">
                <a16:creationId xmlns:a16="http://schemas.microsoft.com/office/drawing/2014/main" id="{42A10A3B-86C2-38EB-DC6B-D71072936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3350" y="6583363"/>
            <a:ext cx="628650" cy="274637"/>
          </a:xfrm>
        </p:spPr>
        <p:txBody>
          <a:bodyPr/>
          <a:lstStyle/>
          <a:p>
            <a:pPr>
              <a:defRPr/>
            </a:pPr>
            <a:fld id="{7659D447-ABE9-485C-A86D-087AFC813844}" type="slidenum">
              <a:rPr lang="en-US" altLang="zh-TW" smtClean="0"/>
              <a:pPr>
                <a:defRPr/>
              </a:pPr>
              <a:t>8</a:t>
            </a:fld>
            <a:endParaRPr lang="en-US" altLang="zh-TW" dirty="0"/>
          </a:p>
        </p:txBody>
      </p:sp>
      <p:pic>
        <p:nvPicPr>
          <p:cNvPr id="4098" name="Picture 2" descr="What is Reinforcement Learning: Overview, Comparisons and Ap">
            <a:extLst>
              <a:ext uri="{FF2B5EF4-FFF2-40B4-BE49-F238E27FC236}">
                <a16:creationId xmlns:a16="http://schemas.microsoft.com/office/drawing/2014/main" id="{97ACDC37-1622-BBF4-79E1-02DB120C4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784" y="2222644"/>
            <a:ext cx="7516431" cy="304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4">
            <a:extLst>
              <a:ext uri="{FF2B5EF4-FFF2-40B4-BE49-F238E27FC236}">
                <a16:creationId xmlns:a16="http://schemas.microsoft.com/office/drawing/2014/main" id="{30A471AF-564C-D200-4859-CB9341D56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2161" y="5265882"/>
            <a:ext cx="1062054" cy="309413"/>
          </a:xfrm>
        </p:spPr>
        <p:txBody>
          <a:bodyPr>
            <a:normAutofit/>
          </a:bodyPr>
          <a:lstStyle/>
          <a:p>
            <a:pPr marL="0" indent="0" algn="ctr" defTabSz="685800" eaLnBrk="0" fontAlgn="base" hangingPunct="0">
              <a:spcBef>
                <a:spcPts val="750"/>
              </a:spcBef>
              <a:spcAft>
                <a:spcPct val="0"/>
              </a:spcAft>
              <a:buNone/>
              <a:defRPr/>
            </a:pPr>
            <a:r>
              <a:rPr lang="en-US" altLang="zh-TW" sz="1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4"/>
              </a:rPr>
              <a:t>Image Source</a:t>
            </a:r>
            <a:endParaRPr lang="en-US" altLang="zh-TW" sz="1200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299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0F5C8-2726-BBB8-820D-B5A53024C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5A0FD96-1B34-A51A-BBC2-B63458D11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8323"/>
            <a:ext cx="10515600" cy="419966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latin typeface="Helvetica Neue" panose="02000503000000020004"/>
                <a:cs typeface="Times New Roman" panose="02020603050405020304" pitchFamily="18" charset="0"/>
              </a:rPr>
              <a:t>Reinforcement Learning</a:t>
            </a:r>
            <a:endParaRPr lang="zh-TW" altLang="en-US" dirty="0">
              <a:latin typeface="Helvetica Neue" panose="02000503000000020004"/>
              <a:cs typeface="Times New Roman" panose="02020603050405020304" pitchFamily="18" charset="0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258104D0-CB0B-DCAD-5358-84473AEB831C}"/>
              </a:ext>
            </a:extLst>
          </p:cNvPr>
          <p:cNvCxnSpPr>
            <a:cxnSpLocks/>
          </p:cNvCxnSpPr>
          <p:nvPr/>
        </p:nvCxnSpPr>
        <p:spPr>
          <a:xfrm>
            <a:off x="838200" y="1071413"/>
            <a:ext cx="10515600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日期版面配置區 3">
            <a:extLst>
              <a:ext uri="{FF2B5EF4-FFF2-40B4-BE49-F238E27FC236}">
                <a16:creationId xmlns:a16="http://schemas.microsoft.com/office/drawing/2014/main" id="{E74E22DC-E34F-70B3-5948-251BC4A5AB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83363"/>
            <a:ext cx="2057400" cy="274637"/>
          </a:xfrm>
        </p:spPr>
        <p:txBody>
          <a:bodyPr/>
          <a:lstStyle/>
          <a:p>
            <a:pPr>
              <a:defRPr/>
            </a:pPr>
            <a:fld id="{08CD8AF1-3EF5-4047-9D67-5D0DA47F776B}" type="datetime1">
              <a:rPr lang="zh-TW" altLang="en-US" smtClean="0"/>
              <a:pPr>
                <a:defRPr/>
              </a:pPr>
              <a:t>2025/5/6</a:t>
            </a:fld>
            <a:endParaRPr lang="en-US" altLang="zh-TW" dirty="0"/>
          </a:p>
        </p:txBody>
      </p:sp>
      <p:sp>
        <p:nvSpPr>
          <p:cNvPr id="14" name="投影片編號版面配置區 4">
            <a:extLst>
              <a:ext uri="{FF2B5EF4-FFF2-40B4-BE49-F238E27FC236}">
                <a16:creationId xmlns:a16="http://schemas.microsoft.com/office/drawing/2014/main" id="{E1A39F46-FD96-F125-9D04-9731C8590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3350" y="6583363"/>
            <a:ext cx="628650" cy="274637"/>
          </a:xfrm>
        </p:spPr>
        <p:txBody>
          <a:bodyPr/>
          <a:lstStyle/>
          <a:p>
            <a:pPr>
              <a:defRPr/>
            </a:pPr>
            <a:fld id="{7659D447-ABE9-485C-A86D-087AFC813844}" type="slidenum">
              <a:rPr lang="en-US" altLang="zh-TW" smtClean="0"/>
              <a:pPr>
                <a:defRPr/>
              </a:pPr>
              <a:t>9</a:t>
            </a:fld>
            <a:endParaRPr lang="en-US" altLang="zh-TW" dirty="0"/>
          </a:p>
        </p:txBody>
      </p:sp>
      <p:sp>
        <p:nvSpPr>
          <p:cNvPr id="3" name="內容版面配置區 4">
            <a:extLst>
              <a:ext uri="{FF2B5EF4-FFF2-40B4-BE49-F238E27FC236}">
                <a16:creationId xmlns:a16="http://schemas.microsoft.com/office/drawing/2014/main" id="{010B5AA9-42FD-054D-5870-73DBCAFF5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8558" y="5786587"/>
            <a:ext cx="1062054" cy="309413"/>
          </a:xfrm>
        </p:spPr>
        <p:txBody>
          <a:bodyPr>
            <a:normAutofit/>
          </a:bodyPr>
          <a:lstStyle/>
          <a:p>
            <a:pPr marL="0" indent="0" algn="ctr" defTabSz="685800" eaLnBrk="0" fontAlgn="base" hangingPunct="0">
              <a:spcBef>
                <a:spcPts val="750"/>
              </a:spcBef>
              <a:spcAft>
                <a:spcPct val="0"/>
              </a:spcAft>
              <a:buNone/>
              <a:defRPr/>
            </a:pPr>
            <a:r>
              <a:rPr lang="en-US" altLang="zh-TW" sz="12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3"/>
              </a:rPr>
              <a:t>Image Source</a:t>
            </a:r>
            <a:endParaRPr lang="en-US" altLang="zh-TW" sz="1200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8" name="圖片 7" descr="一張含有 文字, 螢幕擷取畫面 的圖片&#10;&#10;AI 產生的內容可能不正確。">
            <a:extLst>
              <a:ext uri="{FF2B5EF4-FFF2-40B4-BE49-F238E27FC236}">
                <a16:creationId xmlns:a16="http://schemas.microsoft.com/office/drawing/2014/main" id="{12DC982E-7FEE-F39B-DEA3-E5D195E084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387" y="1534669"/>
            <a:ext cx="5669225" cy="425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6867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1546</TotalTime>
  <Words>765</Words>
  <Application>Microsoft Office PowerPoint</Application>
  <PresentationFormat>寬螢幕</PresentationFormat>
  <Paragraphs>167</Paragraphs>
  <Slides>22</Slides>
  <Notes>20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30" baseType="lpstr">
      <vt:lpstr>Helvetica Neue</vt:lpstr>
      <vt:lpstr>微軟正黑體</vt:lpstr>
      <vt:lpstr>Aptos</vt:lpstr>
      <vt:lpstr>Aptos Display</vt:lpstr>
      <vt:lpstr>Arial</vt:lpstr>
      <vt:lpstr>Cambria Math</vt:lpstr>
      <vt:lpstr>Times New Roman</vt:lpstr>
      <vt:lpstr>Office 佈景主題</vt:lpstr>
      <vt:lpstr>Auto Exposure &amp;  Reinforcement Learning</vt:lpstr>
      <vt:lpstr>Outline</vt:lpstr>
      <vt:lpstr>Camera Auto Exposure</vt:lpstr>
      <vt:lpstr>Camera Auto Exposure</vt:lpstr>
      <vt:lpstr>Camera Auto Exposure</vt:lpstr>
      <vt:lpstr>Camera Auto Exposure</vt:lpstr>
      <vt:lpstr>Camera Auto Exposure</vt:lpstr>
      <vt:lpstr>Reinforcement Learning</vt:lpstr>
      <vt:lpstr>Reinforcement Learning</vt:lpstr>
      <vt:lpstr>Introduce Paper</vt:lpstr>
      <vt:lpstr>Introduce Paper</vt:lpstr>
      <vt:lpstr>Introduce Paper</vt:lpstr>
      <vt:lpstr>Introduce Paper</vt:lpstr>
      <vt:lpstr>Introduce Paper</vt:lpstr>
      <vt:lpstr>Introduce Paper</vt:lpstr>
      <vt:lpstr>Introduce Paper</vt:lpstr>
      <vt:lpstr>Introduce Paper</vt:lpstr>
      <vt:lpstr>Introduce Paper</vt:lpstr>
      <vt:lpstr>Introduce Paper</vt:lpstr>
      <vt:lpstr>Reference</vt:lpstr>
      <vt:lpstr>Appendix</vt:lpstr>
      <vt:lpstr>Appendix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Golucky sir</dc:creator>
  <cp:lastModifiedBy>Golucky sir</cp:lastModifiedBy>
  <cp:revision>24</cp:revision>
  <dcterms:created xsi:type="dcterms:W3CDTF">2025-04-29T18:59:56Z</dcterms:created>
  <dcterms:modified xsi:type="dcterms:W3CDTF">2025-05-06T03:24:56Z</dcterms:modified>
</cp:coreProperties>
</file>